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58" r:id="rId4"/>
    <p:sldId id="262" r:id="rId5"/>
    <p:sldId id="266" r:id="rId6"/>
    <p:sldId id="265" r:id="rId7"/>
    <p:sldId id="259" r:id="rId8"/>
    <p:sldId id="272" r:id="rId9"/>
    <p:sldId id="273" r:id="rId10"/>
    <p:sldId id="276" r:id="rId11"/>
    <p:sldId id="278" r:id="rId12"/>
    <p:sldId id="274" r:id="rId13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76"/>
  </p:normalViewPr>
  <p:slideViewPr>
    <p:cSldViewPr snapToGrid="0" showGuides="1">
      <p:cViewPr>
        <p:scale>
          <a:sx n="84" d="100"/>
          <a:sy n="84" d="100"/>
        </p:scale>
        <p:origin x="1648" y="73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10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0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04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9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697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92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997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19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04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8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6/27/24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46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9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urful light bulb with business icons">
            <a:extLst>
              <a:ext uri="{FF2B5EF4-FFF2-40B4-BE49-F238E27FC236}">
                <a16:creationId xmlns:a16="http://schemas.microsoft.com/office/drawing/2014/main" id="{7F46CAEA-D2CF-F985-EE82-5EBB1E8A01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455" r="-1" b="8167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224FAC-0C38-F6C4-828E-0A8FEC0CC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IT" sz="10800" dirty="0"/>
              <a:t>Gruppo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01A5B3-1F07-6B57-E13C-15FB150C1D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r>
              <a:rPr lang="en-GB" sz="4000" b="1" i="1" dirty="0">
                <a:effectLst/>
                <a:latin typeface="Menlo" panose="020B0609030804020204" pitchFamily="49" charset="0"/>
              </a:rPr>
              <a:t>CA-</a:t>
            </a:r>
            <a:r>
              <a:rPr lang="en-GB" sz="4000" b="1" i="1" dirty="0" err="1">
                <a:effectLst/>
                <a:latin typeface="Menlo" panose="020B0609030804020204" pitchFamily="49" charset="0"/>
              </a:rPr>
              <a:t>AstroPh</a:t>
            </a:r>
            <a:endParaRPr lang="en-GB" sz="4000" b="1" i="1" dirty="0">
              <a:effectLst/>
              <a:latin typeface="Menlo" panose="020B0609030804020204" pitchFamily="49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26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BFEA6-2319-42A8-0EEB-37F785AFE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500"/>
              <a:t>Algorithmic Bias with MEDIAS</a:t>
            </a:r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B6492E"/>
          </a:solidFill>
          <a:ln w="38100" cap="rnd">
            <a:solidFill>
              <a:srgbClr val="B6492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3F3161-8CBB-27CB-151B-6380533C4D79}"/>
              </a:ext>
            </a:extLst>
          </p:cNvPr>
          <p:cNvSpPr/>
          <p:nvPr/>
        </p:nvSpPr>
        <p:spPr>
          <a:xfrm>
            <a:off x="3449256" y="5265270"/>
            <a:ext cx="5324354" cy="660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400FE84-E6FA-57A0-06BE-C510CE854A05}"/>
              </a:ext>
            </a:extLst>
          </p:cNvPr>
          <p:cNvSpPr/>
          <p:nvPr/>
        </p:nvSpPr>
        <p:spPr>
          <a:xfrm>
            <a:off x="4064794" y="5536484"/>
            <a:ext cx="4062413" cy="117913"/>
          </a:xfrm>
          <a:custGeom>
            <a:avLst/>
            <a:gdLst>
              <a:gd name="connsiteX0" fmla="*/ 0 w 4062413"/>
              <a:gd name="connsiteY0" fmla="*/ 64865 h 117913"/>
              <a:gd name="connsiteX1" fmla="*/ 85902 w 4062413"/>
              <a:gd name="connsiteY1" fmla="*/ 69854 h 117913"/>
              <a:gd name="connsiteX2" fmla="*/ 343611 w 4062413"/>
              <a:gd name="connsiteY2" fmla="*/ 59875 h 117913"/>
              <a:gd name="connsiteX3" fmla="*/ 490873 w 4062413"/>
              <a:gd name="connsiteY3" fmla="*/ 39916 h 117913"/>
              <a:gd name="connsiteX4" fmla="*/ 527688 w 4062413"/>
              <a:gd name="connsiteY4" fmla="*/ 34926 h 117913"/>
              <a:gd name="connsiteX5" fmla="*/ 564504 w 4062413"/>
              <a:gd name="connsiteY5" fmla="*/ 29937 h 117913"/>
              <a:gd name="connsiteX6" fmla="*/ 613591 w 4062413"/>
              <a:gd name="connsiteY6" fmla="*/ 9979 h 117913"/>
              <a:gd name="connsiteX7" fmla="*/ 687222 w 4062413"/>
              <a:gd name="connsiteY7" fmla="*/ 0 h 117913"/>
              <a:gd name="connsiteX8" fmla="*/ 994017 w 4062413"/>
              <a:gd name="connsiteY8" fmla="*/ 4989 h 117913"/>
              <a:gd name="connsiteX9" fmla="*/ 1129007 w 4062413"/>
              <a:gd name="connsiteY9" fmla="*/ 14968 h 117913"/>
              <a:gd name="connsiteX10" fmla="*/ 1165822 w 4062413"/>
              <a:gd name="connsiteY10" fmla="*/ 19958 h 117913"/>
              <a:gd name="connsiteX11" fmla="*/ 1227182 w 4062413"/>
              <a:gd name="connsiteY11" fmla="*/ 24947 h 117913"/>
              <a:gd name="connsiteX12" fmla="*/ 1263997 w 4062413"/>
              <a:gd name="connsiteY12" fmla="*/ 29937 h 117913"/>
              <a:gd name="connsiteX13" fmla="*/ 1313085 w 4062413"/>
              <a:gd name="connsiteY13" fmla="*/ 34926 h 117913"/>
              <a:gd name="connsiteX14" fmla="*/ 1349900 w 4062413"/>
              <a:gd name="connsiteY14" fmla="*/ 39916 h 117913"/>
              <a:gd name="connsiteX15" fmla="*/ 1423531 w 4062413"/>
              <a:gd name="connsiteY15" fmla="*/ 44906 h 117913"/>
              <a:gd name="connsiteX16" fmla="*/ 1472617 w 4062413"/>
              <a:gd name="connsiteY16" fmla="*/ 49896 h 117913"/>
              <a:gd name="connsiteX17" fmla="*/ 1595336 w 4062413"/>
              <a:gd name="connsiteY17" fmla="*/ 59875 h 117913"/>
              <a:gd name="connsiteX18" fmla="*/ 2208926 w 4062413"/>
              <a:gd name="connsiteY18" fmla="*/ 54885 h 117913"/>
              <a:gd name="connsiteX19" fmla="*/ 2478906 w 4062413"/>
              <a:gd name="connsiteY19" fmla="*/ 34926 h 117913"/>
              <a:gd name="connsiteX20" fmla="*/ 2527994 w 4062413"/>
              <a:gd name="connsiteY20" fmla="*/ 29937 h 117913"/>
              <a:gd name="connsiteX21" fmla="*/ 2564809 w 4062413"/>
              <a:gd name="connsiteY21" fmla="*/ 24947 h 117913"/>
              <a:gd name="connsiteX22" fmla="*/ 2662984 w 4062413"/>
              <a:gd name="connsiteY22" fmla="*/ 14968 h 117913"/>
              <a:gd name="connsiteX23" fmla="*/ 2797974 w 4062413"/>
              <a:gd name="connsiteY23" fmla="*/ 0 h 117913"/>
              <a:gd name="connsiteX24" fmla="*/ 2969780 w 4062413"/>
              <a:gd name="connsiteY24" fmla="*/ 4989 h 117913"/>
              <a:gd name="connsiteX25" fmla="*/ 3104769 w 4062413"/>
              <a:gd name="connsiteY25" fmla="*/ 19958 h 117913"/>
              <a:gd name="connsiteX26" fmla="*/ 3166129 w 4062413"/>
              <a:gd name="connsiteY26" fmla="*/ 24947 h 117913"/>
              <a:gd name="connsiteX27" fmla="*/ 3239760 w 4062413"/>
              <a:gd name="connsiteY27" fmla="*/ 39916 h 117913"/>
              <a:gd name="connsiteX28" fmla="*/ 3313390 w 4062413"/>
              <a:gd name="connsiteY28" fmla="*/ 49896 h 117913"/>
              <a:gd name="connsiteX29" fmla="*/ 3399293 w 4062413"/>
              <a:gd name="connsiteY29" fmla="*/ 69854 h 117913"/>
              <a:gd name="connsiteX30" fmla="*/ 3436109 w 4062413"/>
              <a:gd name="connsiteY30" fmla="*/ 79833 h 117913"/>
              <a:gd name="connsiteX31" fmla="*/ 3485196 w 4062413"/>
              <a:gd name="connsiteY31" fmla="*/ 84823 h 117913"/>
              <a:gd name="connsiteX32" fmla="*/ 3558827 w 4062413"/>
              <a:gd name="connsiteY32" fmla="*/ 94802 h 117913"/>
              <a:gd name="connsiteX33" fmla="*/ 3644729 w 4062413"/>
              <a:gd name="connsiteY33" fmla="*/ 104781 h 117913"/>
              <a:gd name="connsiteX34" fmla="*/ 3767447 w 4062413"/>
              <a:gd name="connsiteY34" fmla="*/ 109771 h 117913"/>
              <a:gd name="connsiteX35" fmla="*/ 4061971 w 4062413"/>
              <a:gd name="connsiteY35" fmla="*/ 89813 h 117913"/>
              <a:gd name="connsiteX36" fmla="*/ 4061971 w 4062413"/>
              <a:gd name="connsiteY36" fmla="*/ 84823 h 11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062413" h="117913" extrusionOk="0">
                <a:moveTo>
                  <a:pt x="0" y="64865"/>
                </a:moveTo>
                <a:cubicBezTo>
                  <a:pt x="29784" y="63882"/>
                  <a:pt x="60637" y="70515"/>
                  <a:pt x="85902" y="69854"/>
                </a:cubicBezTo>
                <a:cubicBezTo>
                  <a:pt x="199146" y="74234"/>
                  <a:pt x="260032" y="71563"/>
                  <a:pt x="343611" y="59875"/>
                </a:cubicBezTo>
                <a:cubicBezTo>
                  <a:pt x="412145" y="51070"/>
                  <a:pt x="448399" y="46378"/>
                  <a:pt x="490873" y="39916"/>
                </a:cubicBezTo>
                <a:cubicBezTo>
                  <a:pt x="502679" y="39336"/>
                  <a:pt x="509314" y="35771"/>
                  <a:pt x="527688" y="34926"/>
                </a:cubicBezTo>
                <a:cubicBezTo>
                  <a:pt x="543548" y="31172"/>
                  <a:pt x="551212" y="30496"/>
                  <a:pt x="564504" y="29937"/>
                </a:cubicBezTo>
                <a:cubicBezTo>
                  <a:pt x="580381" y="26958"/>
                  <a:pt x="591261" y="13385"/>
                  <a:pt x="613591" y="9979"/>
                </a:cubicBezTo>
                <a:cubicBezTo>
                  <a:pt x="636354" y="9849"/>
                  <a:pt x="668729" y="5716"/>
                  <a:pt x="687222" y="0"/>
                </a:cubicBezTo>
                <a:cubicBezTo>
                  <a:pt x="810655" y="-12313"/>
                  <a:pt x="892798" y="17675"/>
                  <a:pt x="994017" y="4989"/>
                </a:cubicBezTo>
                <a:cubicBezTo>
                  <a:pt x="1005249" y="7883"/>
                  <a:pt x="1110802" y="13953"/>
                  <a:pt x="1129007" y="14968"/>
                </a:cubicBezTo>
                <a:cubicBezTo>
                  <a:pt x="1141002" y="16413"/>
                  <a:pt x="1151274" y="20083"/>
                  <a:pt x="1165822" y="19958"/>
                </a:cubicBezTo>
                <a:cubicBezTo>
                  <a:pt x="1183481" y="17788"/>
                  <a:pt x="1208823" y="24509"/>
                  <a:pt x="1227182" y="24947"/>
                </a:cubicBezTo>
                <a:cubicBezTo>
                  <a:pt x="1238849" y="24167"/>
                  <a:pt x="1251642" y="28815"/>
                  <a:pt x="1263997" y="29937"/>
                </a:cubicBezTo>
                <a:cubicBezTo>
                  <a:pt x="1277712" y="32402"/>
                  <a:pt x="1296367" y="29187"/>
                  <a:pt x="1313085" y="34926"/>
                </a:cubicBezTo>
                <a:cubicBezTo>
                  <a:pt x="1324630" y="34811"/>
                  <a:pt x="1337464" y="38578"/>
                  <a:pt x="1349900" y="39916"/>
                </a:cubicBezTo>
                <a:cubicBezTo>
                  <a:pt x="1379264" y="42821"/>
                  <a:pt x="1399447" y="42195"/>
                  <a:pt x="1423531" y="44906"/>
                </a:cubicBezTo>
                <a:cubicBezTo>
                  <a:pt x="1437355" y="47028"/>
                  <a:pt x="1454540" y="47856"/>
                  <a:pt x="1472617" y="49896"/>
                </a:cubicBezTo>
                <a:cubicBezTo>
                  <a:pt x="1614129" y="55389"/>
                  <a:pt x="1458434" y="56009"/>
                  <a:pt x="1595336" y="59875"/>
                </a:cubicBezTo>
                <a:cubicBezTo>
                  <a:pt x="1769350" y="26823"/>
                  <a:pt x="2001122" y="23903"/>
                  <a:pt x="2208926" y="54885"/>
                </a:cubicBezTo>
                <a:cubicBezTo>
                  <a:pt x="2312822" y="56455"/>
                  <a:pt x="2384137" y="42052"/>
                  <a:pt x="2478906" y="34926"/>
                </a:cubicBezTo>
                <a:cubicBezTo>
                  <a:pt x="2496696" y="32042"/>
                  <a:pt x="2511438" y="31375"/>
                  <a:pt x="2527994" y="29937"/>
                </a:cubicBezTo>
                <a:cubicBezTo>
                  <a:pt x="2541127" y="28542"/>
                  <a:pt x="2554128" y="26823"/>
                  <a:pt x="2564809" y="24947"/>
                </a:cubicBezTo>
                <a:cubicBezTo>
                  <a:pt x="2600286" y="18193"/>
                  <a:pt x="2633892" y="15798"/>
                  <a:pt x="2662984" y="14968"/>
                </a:cubicBezTo>
                <a:cubicBezTo>
                  <a:pt x="2755670" y="4889"/>
                  <a:pt x="2715708" y="17214"/>
                  <a:pt x="2797974" y="0"/>
                </a:cubicBezTo>
                <a:cubicBezTo>
                  <a:pt x="2847454" y="5119"/>
                  <a:pt x="2911044" y="495"/>
                  <a:pt x="2969780" y="4989"/>
                </a:cubicBezTo>
                <a:cubicBezTo>
                  <a:pt x="3080298" y="14621"/>
                  <a:pt x="2976029" y="11111"/>
                  <a:pt x="3104769" y="19958"/>
                </a:cubicBezTo>
                <a:cubicBezTo>
                  <a:pt x="3120790" y="21039"/>
                  <a:pt x="3140520" y="22178"/>
                  <a:pt x="3166129" y="24947"/>
                </a:cubicBezTo>
                <a:cubicBezTo>
                  <a:pt x="3190788" y="24483"/>
                  <a:pt x="3216530" y="32291"/>
                  <a:pt x="3239760" y="39916"/>
                </a:cubicBezTo>
                <a:cubicBezTo>
                  <a:pt x="3263641" y="43963"/>
                  <a:pt x="3313390" y="49896"/>
                  <a:pt x="3313390" y="49896"/>
                </a:cubicBezTo>
                <a:cubicBezTo>
                  <a:pt x="3415679" y="93125"/>
                  <a:pt x="3296910" y="59994"/>
                  <a:pt x="3399293" y="69854"/>
                </a:cubicBezTo>
                <a:cubicBezTo>
                  <a:pt x="3412294" y="71007"/>
                  <a:pt x="3422852" y="77248"/>
                  <a:pt x="3436109" y="79833"/>
                </a:cubicBezTo>
                <a:cubicBezTo>
                  <a:pt x="3452172" y="84956"/>
                  <a:pt x="3465567" y="84535"/>
                  <a:pt x="3485196" y="84823"/>
                </a:cubicBezTo>
                <a:cubicBezTo>
                  <a:pt x="3509386" y="92832"/>
                  <a:pt x="3534755" y="90368"/>
                  <a:pt x="3558827" y="94802"/>
                </a:cubicBezTo>
                <a:cubicBezTo>
                  <a:pt x="3581450" y="100493"/>
                  <a:pt x="3622629" y="104607"/>
                  <a:pt x="3644729" y="104781"/>
                </a:cubicBezTo>
                <a:cubicBezTo>
                  <a:pt x="3689523" y="107201"/>
                  <a:pt x="3727064" y="108979"/>
                  <a:pt x="3767447" y="109771"/>
                </a:cubicBezTo>
                <a:cubicBezTo>
                  <a:pt x="3979814" y="113203"/>
                  <a:pt x="4026652" y="146003"/>
                  <a:pt x="4061971" y="89813"/>
                </a:cubicBezTo>
                <a:cubicBezTo>
                  <a:pt x="4062829" y="88073"/>
                  <a:pt x="4061746" y="86795"/>
                  <a:pt x="4061971" y="84823"/>
                </a:cubicBezTo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48302887">
                  <a:custGeom>
                    <a:avLst/>
                    <a:gdLst>
                      <a:gd name="connsiteX0" fmla="*/ 0 w 3831637"/>
                      <a:gd name="connsiteY0" fmla="*/ 150471 h 273529"/>
                      <a:gd name="connsiteX1" fmla="*/ 81023 w 3831637"/>
                      <a:gd name="connsiteY1" fmla="*/ 162045 h 273529"/>
                      <a:gd name="connsiteX2" fmla="*/ 324092 w 3831637"/>
                      <a:gd name="connsiteY2" fmla="*/ 138896 h 273529"/>
                      <a:gd name="connsiteX3" fmla="*/ 462988 w 3831637"/>
                      <a:gd name="connsiteY3" fmla="*/ 92597 h 273529"/>
                      <a:gd name="connsiteX4" fmla="*/ 497712 w 3831637"/>
                      <a:gd name="connsiteY4" fmla="*/ 81022 h 273529"/>
                      <a:gd name="connsiteX5" fmla="*/ 532436 w 3831637"/>
                      <a:gd name="connsiteY5" fmla="*/ 69448 h 273529"/>
                      <a:gd name="connsiteX6" fmla="*/ 578735 w 3831637"/>
                      <a:gd name="connsiteY6" fmla="*/ 23149 h 273529"/>
                      <a:gd name="connsiteX7" fmla="*/ 648183 w 3831637"/>
                      <a:gd name="connsiteY7" fmla="*/ 0 h 273529"/>
                      <a:gd name="connsiteX8" fmla="*/ 937550 w 3831637"/>
                      <a:gd name="connsiteY8" fmla="*/ 11574 h 273529"/>
                      <a:gd name="connsiteX9" fmla="*/ 1064871 w 3831637"/>
                      <a:gd name="connsiteY9" fmla="*/ 34724 h 273529"/>
                      <a:gd name="connsiteX10" fmla="*/ 1099595 w 3831637"/>
                      <a:gd name="connsiteY10" fmla="*/ 46298 h 273529"/>
                      <a:gd name="connsiteX11" fmla="*/ 1157469 w 3831637"/>
                      <a:gd name="connsiteY11" fmla="*/ 57873 h 273529"/>
                      <a:gd name="connsiteX12" fmla="*/ 1192193 w 3831637"/>
                      <a:gd name="connsiteY12" fmla="*/ 69448 h 273529"/>
                      <a:gd name="connsiteX13" fmla="*/ 1238492 w 3831637"/>
                      <a:gd name="connsiteY13" fmla="*/ 81022 h 273529"/>
                      <a:gd name="connsiteX14" fmla="*/ 1273216 w 3831637"/>
                      <a:gd name="connsiteY14" fmla="*/ 92597 h 273529"/>
                      <a:gd name="connsiteX15" fmla="*/ 1342664 w 3831637"/>
                      <a:gd name="connsiteY15" fmla="*/ 104172 h 273529"/>
                      <a:gd name="connsiteX16" fmla="*/ 1388962 w 3831637"/>
                      <a:gd name="connsiteY16" fmla="*/ 115747 h 273529"/>
                      <a:gd name="connsiteX17" fmla="*/ 1504709 w 3831637"/>
                      <a:gd name="connsiteY17" fmla="*/ 138896 h 273529"/>
                      <a:gd name="connsiteX18" fmla="*/ 2083443 w 3831637"/>
                      <a:gd name="connsiteY18" fmla="*/ 127321 h 273529"/>
                      <a:gd name="connsiteX19" fmla="*/ 2338086 w 3831637"/>
                      <a:gd name="connsiteY19" fmla="*/ 81022 h 273529"/>
                      <a:gd name="connsiteX20" fmla="*/ 2384385 w 3831637"/>
                      <a:gd name="connsiteY20" fmla="*/ 69448 h 273529"/>
                      <a:gd name="connsiteX21" fmla="*/ 2419109 w 3831637"/>
                      <a:gd name="connsiteY21" fmla="*/ 57873 h 273529"/>
                      <a:gd name="connsiteX22" fmla="*/ 2511707 w 3831637"/>
                      <a:gd name="connsiteY22" fmla="*/ 34724 h 273529"/>
                      <a:gd name="connsiteX23" fmla="*/ 2639028 w 3831637"/>
                      <a:gd name="connsiteY23" fmla="*/ 0 h 273529"/>
                      <a:gd name="connsiteX24" fmla="*/ 2801074 w 3831637"/>
                      <a:gd name="connsiteY24" fmla="*/ 11574 h 273529"/>
                      <a:gd name="connsiteX25" fmla="*/ 2928395 w 3831637"/>
                      <a:gd name="connsiteY25" fmla="*/ 46298 h 273529"/>
                      <a:gd name="connsiteX26" fmla="*/ 2986269 w 3831637"/>
                      <a:gd name="connsiteY26" fmla="*/ 57873 h 273529"/>
                      <a:gd name="connsiteX27" fmla="*/ 3055717 w 3831637"/>
                      <a:gd name="connsiteY27" fmla="*/ 92597 h 273529"/>
                      <a:gd name="connsiteX28" fmla="*/ 3125165 w 3831637"/>
                      <a:gd name="connsiteY28" fmla="*/ 115747 h 273529"/>
                      <a:gd name="connsiteX29" fmla="*/ 3206188 w 3831637"/>
                      <a:gd name="connsiteY29" fmla="*/ 162045 h 273529"/>
                      <a:gd name="connsiteX30" fmla="*/ 3240912 w 3831637"/>
                      <a:gd name="connsiteY30" fmla="*/ 185195 h 273529"/>
                      <a:gd name="connsiteX31" fmla="*/ 3287211 w 3831637"/>
                      <a:gd name="connsiteY31" fmla="*/ 196769 h 273529"/>
                      <a:gd name="connsiteX32" fmla="*/ 3356659 w 3831637"/>
                      <a:gd name="connsiteY32" fmla="*/ 219919 h 273529"/>
                      <a:gd name="connsiteX33" fmla="*/ 3437681 w 3831637"/>
                      <a:gd name="connsiteY33" fmla="*/ 243068 h 273529"/>
                      <a:gd name="connsiteX34" fmla="*/ 3553428 w 3831637"/>
                      <a:gd name="connsiteY34" fmla="*/ 254643 h 273529"/>
                      <a:gd name="connsiteX35" fmla="*/ 3831221 w 3831637"/>
                      <a:gd name="connsiteY35" fmla="*/ 208344 h 273529"/>
                      <a:gd name="connsiteX36" fmla="*/ 3831221 w 3831637"/>
                      <a:gd name="connsiteY36" fmla="*/ 196769 h 273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831637" h="273529">
                        <a:moveTo>
                          <a:pt x="0" y="150471"/>
                        </a:moveTo>
                        <a:cubicBezTo>
                          <a:pt x="27008" y="154329"/>
                          <a:pt x="53741" y="162045"/>
                          <a:pt x="81023" y="162045"/>
                        </a:cubicBezTo>
                        <a:cubicBezTo>
                          <a:pt x="175660" y="162045"/>
                          <a:pt x="237130" y="151319"/>
                          <a:pt x="324092" y="138896"/>
                        </a:cubicBezTo>
                        <a:lnTo>
                          <a:pt x="462988" y="92597"/>
                        </a:lnTo>
                        <a:lnTo>
                          <a:pt x="497712" y="81022"/>
                        </a:lnTo>
                        <a:lnTo>
                          <a:pt x="532436" y="69448"/>
                        </a:lnTo>
                        <a:cubicBezTo>
                          <a:pt x="547869" y="54015"/>
                          <a:pt x="558029" y="30051"/>
                          <a:pt x="578735" y="23149"/>
                        </a:cubicBezTo>
                        <a:lnTo>
                          <a:pt x="648183" y="0"/>
                        </a:lnTo>
                        <a:cubicBezTo>
                          <a:pt x="744639" y="3858"/>
                          <a:pt x="841217" y="5359"/>
                          <a:pt x="937550" y="11574"/>
                        </a:cubicBezTo>
                        <a:cubicBezTo>
                          <a:pt x="951460" y="12471"/>
                          <a:pt x="1046807" y="30208"/>
                          <a:pt x="1064871" y="34724"/>
                        </a:cubicBezTo>
                        <a:cubicBezTo>
                          <a:pt x="1076707" y="37683"/>
                          <a:pt x="1087759" y="43339"/>
                          <a:pt x="1099595" y="46298"/>
                        </a:cubicBezTo>
                        <a:cubicBezTo>
                          <a:pt x="1118681" y="51069"/>
                          <a:pt x="1138383" y="53101"/>
                          <a:pt x="1157469" y="57873"/>
                        </a:cubicBezTo>
                        <a:cubicBezTo>
                          <a:pt x="1169306" y="60832"/>
                          <a:pt x="1180462" y="66096"/>
                          <a:pt x="1192193" y="69448"/>
                        </a:cubicBezTo>
                        <a:cubicBezTo>
                          <a:pt x="1207489" y="73818"/>
                          <a:pt x="1223196" y="76652"/>
                          <a:pt x="1238492" y="81022"/>
                        </a:cubicBezTo>
                        <a:cubicBezTo>
                          <a:pt x="1250223" y="84374"/>
                          <a:pt x="1261306" y="89950"/>
                          <a:pt x="1273216" y="92597"/>
                        </a:cubicBezTo>
                        <a:cubicBezTo>
                          <a:pt x="1296126" y="97688"/>
                          <a:pt x="1319651" y="99569"/>
                          <a:pt x="1342664" y="104172"/>
                        </a:cubicBezTo>
                        <a:cubicBezTo>
                          <a:pt x="1358263" y="107292"/>
                          <a:pt x="1373363" y="112627"/>
                          <a:pt x="1388962" y="115747"/>
                        </a:cubicBezTo>
                        <a:cubicBezTo>
                          <a:pt x="1530861" y="144126"/>
                          <a:pt x="1397171" y="112010"/>
                          <a:pt x="1504709" y="138896"/>
                        </a:cubicBezTo>
                        <a:cubicBezTo>
                          <a:pt x="1697620" y="135038"/>
                          <a:pt x="1890705" y="136356"/>
                          <a:pt x="2083443" y="127321"/>
                        </a:cubicBezTo>
                        <a:cubicBezTo>
                          <a:pt x="2185543" y="122535"/>
                          <a:pt x="2245873" y="104075"/>
                          <a:pt x="2338086" y="81022"/>
                        </a:cubicBezTo>
                        <a:cubicBezTo>
                          <a:pt x="2353519" y="77164"/>
                          <a:pt x="2369293" y="74479"/>
                          <a:pt x="2384385" y="69448"/>
                        </a:cubicBezTo>
                        <a:cubicBezTo>
                          <a:pt x="2395960" y="65590"/>
                          <a:pt x="2407338" y="61083"/>
                          <a:pt x="2419109" y="57873"/>
                        </a:cubicBezTo>
                        <a:cubicBezTo>
                          <a:pt x="2449804" y="49502"/>
                          <a:pt x="2481524" y="44785"/>
                          <a:pt x="2511707" y="34724"/>
                        </a:cubicBezTo>
                        <a:cubicBezTo>
                          <a:pt x="2599818" y="5353"/>
                          <a:pt x="2557227" y="16359"/>
                          <a:pt x="2639028" y="0"/>
                        </a:cubicBezTo>
                        <a:cubicBezTo>
                          <a:pt x="2693043" y="3858"/>
                          <a:pt x="2747219" y="5905"/>
                          <a:pt x="2801074" y="11574"/>
                        </a:cubicBezTo>
                        <a:cubicBezTo>
                          <a:pt x="2901038" y="22096"/>
                          <a:pt x="2817754" y="24169"/>
                          <a:pt x="2928395" y="46298"/>
                        </a:cubicBezTo>
                        <a:lnTo>
                          <a:pt x="2986269" y="57873"/>
                        </a:lnTo>
                        <a:cubicBezTo>
                          <a:pt x="3009418" y="69448"/>
                          <a:pt x="3031826" y="82642"/>
                          <a:pt x="3055717" y="92597"/>
                        </a:cubicBezTo>
                        <a:cubicBezTo>
                          <a:pt x="3078242" y="101982"/>
                          <a:pt x="3125165" y="115747"/>
                          <a:pt x="3125165" y="115747"/>
                        </a:cubicBezTo>
                        <a:cubicBezTo>
                          <a:pt x="3237126" y="199717"/>
                          <a:pt x="3117808" y="117855"/>
                          <a:pt x="3206188" y="162045"/>
                        </a:cubicBezTo>
                        <a:cubicBezTo>
                          <a:pt x="3218631" y="168266"/>
                          <a:pt x="3228126" y="179715"/>
                          <a:pt x="3240912" y="185195"/>
                        </a:cubicBezTo>
                        <a:cubicBezTo>
                          <a:pt x="3255534" y="191461"/>
                          <a:pt x="3271974" y="192198"/>
                          <a:pt x="3287211" y="196769"/>
                        </a:cubicBezTo>
                        <a:cubicBezTo>
                          <a:pt x="3310584" y="203781"/>
                          <a:pt x="3333510" y="212203"/>
                          <a:pt x="3356659" y="219919"/>
                        </a:cubicBezTo>
                        <a:cubicBezTo>
                          <a:pt x="3381387" y="228162"/>
                          <a:pt x="3412256" y="239436"/>
                          <a:pt x="3437681" y="243068"/>
                        </a:cubicBezTo>
                        <a:cubicBezTo>
                          <a:pt x="3476066" y="248552"/>
                          <a:pt x="3514846" y="250785"/>
                          <a:pt x="3553428" y="254643"/>
                        </a:cubicBezTo>
                        <a:cubicBezTo>
                          <a:pt x="3758851" y="245711"/>
                          <a:pt x="3801582" y="326897"/>
                          <a:pt x="3831221" y="208344"/>
                        </a:cubicBezTo>
                        <a:cubicBezTo>
                          <a:pt x="3832157" y="204601"/>
                          <a:pt x="3831221" y="200627"/>
                          <a:pt x="3831221" y="196769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30B4D5-3710-BA75-2FF7-33E122770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908" y="1135499"/>
            <a:ext cx="6439588" cy="16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50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A670DB-1733-4296-02AD-18AC24DE51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78473" y="2805098"/>
            <a:ext cx="6824217" cy="545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9D3AAA-CF43-E0D7-BEA6-1FEE5B9C80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1041" y="1816274"/>
            <a:ext cx="11298477" cy="701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4C92E2-20BE-7321-EEE9-523FDCC1826A}"/>
                  </a:ext>
                </a:extLst>
              </p:cNvPr>
              <p:cNvSpPr txBox="1"/>
              <p:nvPr/>
            </p:nvSpPr>
            <p:spPr>
              <a:xfrm>
                <a:off x="5140712" y="187873"/>
                <a:ext cx="2200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=0.5,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med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4C92E2-20BE-7321-EEE9-523FDCC18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712" y="187873"/>
                <a:ext cx="2200667" cy="276999"/>
              </a:xfrm>
              <a:prstGeom prst="rect">
                <a:avLst/>
              </a:prstGeom>
              <a:blipFill>
                <a:blip r:embed="rId2"/>
                <a:stretch>
                  <a:fillRect l="-2299" r="-2299" b="-2608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5B0553-8D9A-406A-D5DF-9CF0CCEC5719}"/>
                  </a:ext>
                </a:extLst>
              </p:cNvPr>
              <p:cNvSpPr txBox="1"/>
              <p:nvPr/>
            </p:nvSpPr>
            <p:spPr>
              <a:xfrm>
                <a:off x="9175949" y="236036"/>
                <a:ext cx="2376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=1.0,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med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=0.0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5B0553-8D9A-406A-D5DF-9CF0CCEC5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949" y="236036"/>
                <a:ext cx="2376997" cy="276999"/>
              </a:xfrm>
              <a:prstGeom prst="rect">
                <a:avLst/>
              </a:prstGeom>
              <a:blipFill>
                <a:blip r:embed="rId3"/>
                <a:stretch>
                  <a:fillRect l="-2128" r="-1596" b="-2608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A7683F-0204-7BEB-3AAE-F414C4A228AB}"/>
                  </a:ext>
                </a:extLst>
              </p:cNvPr>
              <p:cNvSpPr txBox="1"/>
              <p:nvPr/>
            </p:nvSpPr>
            <p:spPr>
              <a:xfrm>
                <a:off x="5124324" y="3731840"/>
                <a:ext cx="2376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=0.5,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med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A7683F-0204-7BEB-3AAE-F414C4A22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324" y="3731840"/>
                <a:ext cx="2376997" cy="276999"/>
              </a:xfrm>
              <a:prstGeom prst="rect">
                <a:avLst/>
              </a:prstGeom>
              <a:blipFill>
                <a:blip r:embed="rId4"/>
                <a:stretch>
                  <a:fillRect l="-2128" r="-2128" b="-2608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F0C31E-157D-2D88-892B-7910B62B2EA1}"/>
                  </a:ext>
                </a:extLst>
              </p:cNvPr>
              <p:cNvSpPr txBox="1"/>
              <p:nvPr/>
            </p:nvSpPr>
            <p:spPr>
              <a:xfrm>
                <a:off x="9347857" y="3805560"/>
                <a:ext cx="2376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=1.0,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med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F0C31E-157D-2D88-892B-7910B62B2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857" y="3805560"/>
                <a:ext cx="2376997" cy="276999"/>
              </a:xfrm>
              <a:prstGeom prst="rect">
                <a:avLst/>
              </a:prstGeom>
              <a:blipFill>
                <a:blip r:embed="rId5"/>
                <a:stretch>
                  <a:fillRect l="-1587" r="-2116" b="-2608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6374C9-47AA-D6DB-0BE1-EFC98AA8B145}"/>
                  </a:ext>
                </a:extLst>
              </p:cNvPr>
              <p:cNvSpPr txBox="1"/>
              <p:nvPr/>
            </p:nvSpPr>
            <p:spPr>
              <a:xfrm>
                <a:off x="924788" y="280121"/>
                <a:ext cx="2072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med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6374C9-47AA-D6DB-0BE1-EFC98AA8B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788" y="280121"/>
                <a:ext cx="2072426" cy="276999"/>
              </a:xfrm>
              <a:prstGeom prst="rect">
                <a:avLst/>
              </a:prstGeom>
              <a:blipFill>
                <a:blip r:embed="rId6"/>
                <a:stretch>
                  <a:fillRect l="-1212" r="-606" b="-2727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322698-9C46-E805-3BE7-447B7D7280A0}"/>
                  </a:ext>
                </a:extLst>
              </p:cNvPr>
              <p:cNvSpPr txBox="1"/>
              <p:nvPr/>
            </p:nvSpPr>
            <p:spPr>
              <a:xfrm>
                <a:off x="541935" y="3731840"/>
                <a:ext cx="2376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=0.0,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med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322698-9C46-E805-3BE7-447B7D728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35" y="3731840"/>
                <a:ext cx="2376997" cy="276999"/>
              </a:xfrm>
              <a:prstGeom prst="rect">
                <a:avLst/>
              </a:prstGeom>
              <a:blipFill>
                <a:blip r:embed="rId7"/>
                <a:stretch>
                  <a:fillRect l="-2128" r="-2128" b="-2608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EEB023B-2114-D108-A948-314107353C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731" y="649356"/>
            <a:ext cx="3433967" cy="2394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33BFA4-A6A9-883B-688A-4442AE27B9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3085" y="584392"/>
            <a:ext cx="3555919" cy="2479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69A2C-450C-D730-6212-FDD7EB613F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4460" y="598725"/>
            <a:ext cx="3555919" cy="2479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B94475-2999-8ADD-8DB9-C1969492E7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835" y="4144745"/>
            <a:ext cx="3434332" cy="2389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7FA905-718B-C07E-00B9-A8CD02BC1F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7198" y="4200425"/>
            <a:ext cx="3354299" cy="2333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8DE94-A813-9B0F-9BB3-BDD5939BEC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93866" y="4244806"/>
            <a:ext cx="3354299" cy="233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07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14FB51-EE2F-B6B4-511A-CC1710AD67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41935" y="1446950"/>
            <a:ext cx="11149023" cy="545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9D3AAA-CF43-E0D7-BEA6-1FEE5B9C80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1041" y="1816274"/>
            <a:ext cx="11298477" cy="701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30F11A-3934-3BA3-93F5-B7474A537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837" y="699658"/>
            <a:ext cx="3495440" cy="25857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C0B10E-1A93-8C53-FC8C-5C91371DF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559" y="699658"/>
            <a:ext cx="3495440" cy="25857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4C92E2-20BE-7321-EEE9-523FDCC1826A}"/>
                  </a:ext>
                </a:extLst>
              </p:cNvPr>
              <p:cNvSpPr txBox="1"/>
              <p:nvPr/>
            </p:nvSpPr>
            <p:spPr>
              <a:xfrm>
                <a:off x="5140712" y="187873"/>
                <a:ext cx="2376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=2.0,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it-IT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med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4C92E2-20BE-7321-EEE9-523FDCC18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712" y="187873"/>
                <a:ext cx="2376997" cy="276999"/>
              </a:xfrm>
              <a:prstGeom prst="rect">
                <a:avLst/>
              </a:prstGeom>
              <a:blipFill>
                <a:blip r:embed="rId4"/>
                <a:stretch>
                  <a:fillRect l="-2128" r="-2660" b="-2608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5B0553-8D9A-406A-D5DF-9CF0CCEC5719}"/>
                  </a:ext>
                </a:extLst>
              </p:cNvPr>
              <p:cNvSpPr txBox="1"/>
              <p:nvPr/>
            </p:nvSpPr>
            <p:spPr>
              <a:xfrm>
                <a:off x="9175949" y="236036"/>
                <a:ext cx="2376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=0.5,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it-IT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med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=2.0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5B0553-8D9A-406A-D5DF-9CF0CCEC5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949" y="236036"/>
                <a:ext cx="2376997" cy="276999"/>
              </a:xfrm>
              <a:prstGeom prst="rect">
                <a:avLst/>
              </a:prstGeom>
              <a:blipFill>
                <a:blip r:embed="rId5"/>
                <a:stretch>
                  <a:fillRect l="-2128" r="-1596" b="-2608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6374C9-47AA-D6DB-0BE1-EFC98AA8B145}"/>
                  </a:ext>
                </a:extLst>
              </p:cNvPr>
              <p:cNvSpPr txBox="1"/>
              <p:nvPr/>
            </p:nvSpPr>
            <p:spPr>
              <a:xfrm>
                <a:off x="924788" y="280121"/>
                <a:ext cx="2024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it-IT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med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6374C9-47AA-D6DB-0BE1-EFC98AA8B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788" y="280121"/>
                <a:ext cx="2024337" cy="276999"/>
              </a:xfrm>
              <a:prstGeom prst="rect">
                <a:avLst/>
              </a:prstGeom>
              <a:blipFill>
                <a:blip r:embed="rId6"/>
                <a:stretch>
                  <a:fillRect l="-2484" r="-1863" b="-2727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322698-9C46-E805-3BE7-447B7D7280A0}"/>
                  </a:ext>
                </a:extLst>
              </p:cNvPr>
              <p:cNvSpPr txBox="1"/>
              <p:nvPr/>
            </p:nvSpPr>
            <p:spPr>
              <a:xfrm>
                <a:off x="541935" y="3731840"/>
                <a:ext cx="2200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=0.5,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it-IT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med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322698-9C46-E805-3BE7-447B7D728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35" y="3731840"/>
                <a:ext cx="2200667" cy="276999"/>
              </a:xfrm>
              <a:prstGeom prst="rect">
                <a:avLst/>
              </a:prstGeom>
              <a:blipFill>
                <a:blip r:embed="rId7"/>
                <a:stretch>
                  <a:fillRect l="-2286" r="-1714" b="-2608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35F19705-A1BC-CB30-35D4-BD6BB73364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53" y="699658"/>
            <a:ext cx="3495440" cy="25857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4E9BC0-B8AF-13CF-5681-0491D08F85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041" y="4297907"/>
            <a:ext cx="3679794" cy="256009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90703C-DFE5-388A-E190-B2620BB8ECA4}"/>
              </a:ext>
            </a:extLst>
          </p:cNvPr>
          <p:cNvCxnSpPr/>
          <p:nvPr/>
        </p:nvCxnSpPr>
        <p:spPr>
          <a:xfrm>
            <a:off x="4402559" y="5577953"/>
            <a:ext cx="25468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B49C42-AFC0-AF44-9914-BFA65E59742B}"/>
              </a:ext>
            </a:extLst>
          </p:cNvPr>
          <p:cNvSpPr txBox="1"/>
          <p:nvPr/>
        </p:nvSpPr>
        <p:spPr>
          <a:xfrm>
            <a:off x="6955684" y="541105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  <a:r>
              <a:rPr lang="en-IT" dirty="0"/>
              <a:t>aso di un solo media</a:t>
            </a:r>
          </a:p>
        </p:txBody>
      </p:sp>
    </p:spTree>
    <p:extLst>
      <p:ext uri="{BB962C8B-B14F-4D97-AF65-F5344CB8AC3E}">
        <p14:creationId xmlns:p14="http://schemas.microsoft.com/office/powerpoint/2010/main" val="988942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FEA6-2319-42A8-0EEB-37F785AFE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Deffuant</a:t>
            </a:r>
            <a:r>
              <a:rPr lang="en-GB" dirty="0"/>
              <a:t> Model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ECF82D-4A80-525B-E0C8-BD3449267E4C}"/>
                  </a:ext>
                </a:extLst>
              </p:cNvPr>
              <p:cNvSpPr txBox="1"/>
              <p:nvPr/>
            </p:nvSpPr>
            <p:spPr>
              <a:xfrm>
                <a:off x="300877" y="2246148"/>
                <a:ext cx="57950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 err="1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È</a:t>
                </a:r>
                <a:r>
                  <a:rPr lang="en-GB" b="0" dirty="0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 un </a:t>
                </a:r>
                <a:r>
                  <a:rPr lang="en-GB" b="0" dirty="0" err="1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modello</a:t>
                </a:r>
                <a:r>
                  <a:rPr lang="en-GB" b="0" dirty="0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 ad </a:t>
                </a:r>
                <a:r>
                  <a:rPr lang="en-GB" b="0" dirty="0" err="1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opinioni</a:t>
                </a:r>
                <a:r>
                  <a:rPr lang="en-GB" b="0" dirty="0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 continue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0;1</m:t>
                        </m:r>
                      </m:e>
                    </m:d>
                  </m:oMath>
                </a14:m>
                <a:endParaRPr lang="en-GB" b="0" dirty="0">
                  <a:solidFill>
                    <a:srgbClr val="383A42"/>
                  </a:solidFill>
                  <a:effectLst/>
                  <a:latin typeface="Menlo" panose="020B0609030804020204" pitchFamily="49" charset="0"/>
                </a:endParaRPr>
              </a:p>
              <a:p>
                <a:pPr algn="just"/>
                <a:endParaRPr lang="en-IT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ECF82D-4A80-525B-E0C8-BD3449267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77" y="2246148"/>
                <a:ext cx="5795058" cy="646331"/>
              </a:xfrm>
              <a:prstGeom prst="rect">
                <a:avLst/>
              </a:prstGeom>
              <a:blipFill>
                <a:blip r:embed="rId2"/>
                <a:stretch>
                  <a:fillRect l="-873" t="-3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BDD07C9-BFDE-D6C6-FAD1-DCBA5AF45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902" y="2246148"/>
            <a:ext cx="5473700" cy="469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403269-AECE-0D06-29F3-4DC7F6E9A535}"/>
                  </a:ext>
                </a:extLst>
              </p:cNvPr>
              <p:cNvSpPr txBox="1"/>
              <p:nvPr/>
            </p:nvSpPr>
            <p:spPr>
              <a:xfrm>
                <a:off x="383828" y="3246575"/>
                <a:ext cx="1142421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b="0" dirty="0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Esso </a:t>
                </a:r>
                <a:r>
                  <a:rPr lang="en-GB" b="0" dirty="0" err="1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dipende</a:t>
                </a:r>
                <a:r>
                  <a:rPr lang="en-GB" b="0" dirty="0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 da un solo </a:t>
                </a:r>
                <a:r>
                  <a:rPr lang="en-GB" b="0" dirty="0" err="1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parametro</a:t>
                </a:r>
                <a:r>
                  <a:rPr lang="en-GB" b="0" dirty="0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383A42"/>
                        </a:solidFill>
                        <a:effectLst/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b="0" i="1" smtClean="0">
                        <a:solidFill>
                          <a:srgbClr val="383A42"/>
                        </a:solidFill>
                        <a:effectLst/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  <m:t>0;1</m:t>
                        </m:r>
                      </m:e>
                    </m:d>
                  </m:oMath>
                </a14:m>
                <a:r>
                  <a:rPr lang="en-GB" dirty="0">
                    <a:solidFill>
                      <a:srgbClr val="383A42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GB" b="0" dirty="0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il quale </a:t>
                </a:r>
                <a:r>
                  <a:rPr lang="en-GB" b="0" dirty="0" err="1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regola</a:t>
                </a:r>
                <a:r>
                  <a:rPr lang="en-GB" b="0" dirty="0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 la </a:t>
                </a:r>
                <a:r>
                  <a:rPr lang="en-GB" b="0" dirty="0" err="1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distanza</a:t>
                </a:r>
                <a:r>
                  <a:rPr lang="en-GB" b="0" dirty="0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 minima </a:t>
                </a:r>
                <a:r>
                  <a:rPr lang="en-GB" b="0" dirty="0" err="1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tra</a:t>
                </a:r>
                <a:r>
                  <a:rPr lang="en-GB" b="0" dirty="0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 due </a:t>
                </a:r>
                <a:r>
                  <a:rPr lang="en-GB" b="0" dirty="0" err="1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opinioni</a:t>
                </a:r>
                <a:r>
                  <a:rPr lang="en-GB" b="0" dirty="0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 di due nodi </a:t>
                </a:r>
                <a:r>
                  <a:rPr lang="en-GB" b="0" dirty="0" err="1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vicini</a:t>
                </a:r>
                <a:r>
                  <a:rPr lang="en-GB" b="0" dirty="0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 del </a:t>
                </a:r>
                <a:r>
                  <a:rPr lang="en-GB" b="0" dirty="0" err="1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grafo</a:t>
                </a:r>
                <a:r>
                  <a:rPr lang="en-GB" b="0" dirty="0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 al fine </a:t>
                </a:r>
                <a:r>
                  <a:rPr lang="en-GB" b="0" dirty="0" err="1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che</a:t>
                </a:r>
                <a:r>
                  <a:rPr lang="en-GB" b="0" dirty="0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 </a:t>
                </a:r>
                <a:r>
                  <a:rPr lang="en-GB" b="0" dirty="0" err="1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essi</a:t>
                </a:r>
                <a:r>
                  <a:rPr lang="en-GB" b="0" dirty="0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 </a:t>
                </a:r>
                <a:r>
                  <a:rPr lang="en-GB" b="0" dirty="0" err="1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interagiscano</a:t>
                </a:r>
                <a:r>
                  <a:rPr lang="en-GB" b="0" dirty="0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 e </a:t>
                </a:r>
                <a:r>
                  <a:rPr lang="en-GB" b="0" dirty="0" err="1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si</a:t>
                </a:r>
                <a:r>
                  <a:rPr lang="en-GB" b="0" dirty="0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 </a:t>
                </a:r>
                <a:r>
                  <a:rPr lang="en-GB" b="0" dirty="0" err="1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possano</a:t>
                </a:r>
                <a:r>
                  <a:rPr lang="en-GB" b="0" dirty="0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 </a:t>
                </a:r>
                <a:r>
                  <a:rPr lang="en-GB" b="0" dirty="0" err="1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influenzare</a:t>
                </a:r>
                <a:r>
                  <a:rPr lang="en-GB" b="0" dirty="0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 a </a:t>
                </a:r>
                <a:r>
                  <a:rPr lang="en-GB" b="0" dirty="0" err="1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vicenda</a:t>
                </a:r>
                <a:r>
                  <a:rPr lang="en-GB" b="0" dirty="0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403269-AECE-0D06-29F3-4DC7F6E9A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8" y="3246575"/>
                <a:ext cx="11424213" cy="923330"/>
              </a:xfrm>
              <a:prstGeom prst="rect">
                <a:avLst/>
              </a:prstGeom>
              <a:blipFill>
                <a:blip r:embed="rId4"/>
                <a:stretch>
                  <a:fillRect l="-444" t="-2703" r="-444" b="-810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57C7AD-B701-8EFF-2461-10C8C4550CD1}"/>
                  </a:ext>
                </a:extLst>
              </p:cNvPr>
              <p:cNvSpPr txBox="1"/>
              <p:nvPr/>
            </p:nvSpPr>
            <p:spPr>
              <a:xfrm>
                <a:off x="454830" y="4567476"/>
                <a:ext cx="7257391" cy="1925399"/>
              </a:xfrm>
              <a:custGeom>
                <a:avLst/>
                <a:gdLst>
                  <a:gd name="connsiteX0" fmla="*/ 0 w 7257391"/>
                  <a:gd name="connsiteY0" fmla="*/ 0 h 1925399"/>
                  <a:gd name="connsiteX1" fmla="*/ 587189 w 7257391"/>
                  <a:gd name="connsiteY1" fmla="*/ 0 h 1925399"/>
                  <a:gd name="connsiteX2" fmla="*/ 1319526 w 7257391"/>
                  <a:gd name="connsiteY2" fmla="*/ 0 h 1925399"/>
                  <a:gd name="connsiteX3" fmla="*/ 1761567 w 7257391"/>
                  <a:gd name="connsiteY3" fmla="*/ 0 h 1925399"/>
                  <a:gd name="connsiteX4" fmla="*/ 2421330 w 7257391"/>
                  <a:gd name="connsiteY4" fmla="*/ 0 h 1925399"/>
                  <a:gd name="connsiteX5" fmla="*/ 2935945 w 7257391"/>
                  <a:gd name="connsiteY5" fmla="*/ 0 h 1925399"/>
                  <a:gd name="connsiteX6" fmla="*/ 3450560 w 7257391"/>
                  <a:gd name="connsiteY6" fmla="*/ 0 h 1925399"/>
                  <a:gd name="connsiteX7" fmla="*/ 3892601 w 7257391"/>
                  <a:gd name="connsiteY7" fmla="*/ 0 h 1925399"/>
                  <a:gd name="connsiteX8" fmla="*/ 4624937 w 7257391"/>
                  <a:gd name="connsiteY8" fmla="*/ 0 h 1925399"/>
                  <a:gd name="connsiteX9" fmla="*/ 5357274 w 7257391"/>
                  <a:gd name="connsiteY9" fmla="*/ 0 h 1925399"/>
                  <a:gd name="connsiteX10" fmla="*/ 5871889 w 7257391"/>
                  <a:gd name="connsiteY10" fmla="*/ 0 h 1925399"/>
                  <a:gd name="connsiteX11" fmla="*/ 6676800 w 7257391"/>
                  <a:gd name="connsiteY11" fmla="*/ 0 h 1925399"/>
                  <a:gd name="connsiteX12" fmla="*/ 7257391 w 7257391"/>
                  <a:gd name="connsiteY12" fmla="*/ 0 h 1925399"/>
                  <a:gd name="connsiteX13" fmla="*/ 7257391 w 7257391"/>
                  <a:gd name="connsiteY13" fmla="*/ 603292 h 1925399"/>
                  <a:gd name="connsiteX14" fmla="*/ 7257391 w 7257391"/>
                  <a:gd name="connsiteY14" fmla="*/ 1264345 h 1925399"/>
                  <a:gd name="connsiteX15" fmla="*/ 7257391 w 7257391"/>
                  <a:gd name="connsiteY15" fmla="*/ 1925399 h 1925399"/>
                  <a:gd name="connsiteX16" fmla="*/ 6597628 w 7257391"/>
                  <a:gd name="connsiteY16" fmla="*/ 1925399 h 1925399"/>
                  <a:gd name="connsiteX17" fmla="*/ 6083013 w 7257391"/>
                  <a:gd name="connsiteY17" fmla="*/ 1925399 h 1925399"/>
                  <a:gd name="connsiteX18" fmla="*/ 5640972 w 7257391"/>
                  <a:gd name="connsiteY18" fmla="*/ 1925399 h 1925399"/>
                  <a:gd name="connsiteX19" fmla="*/ 4836061 w 7257391"/>
                  <a:gd name="connsiteY19" fmla="*/ 1925399 h 1925399"/>
                  <a:gd name="connsiteX20" fmla="*/ 4321446 w 7257391"/>
                  <a:gd name="connsiteY20" fmla="*/ 1925399 h 1925399"/>
                  <a:gd name="connsiteX21" fmla="*/ 3806831 w 7257391"/>
                  <a:gd name="connsiteY21" fmla="*/ 1925399 h 1925399"/>
                  <a:gd name="connsiteX22" fmla="*/ 3074495 w 7257391"/>
                  <a:gd name="connsiteY22" fmla="*/ 1925399 h 1925399"/>
                  <a:gd name="connsiteX23" fmla="*/ 2269584 w 7257391"/>
                  <a:gd name="connsiteY23" fmla="*/ 1925399 h 1925399"/>
                  <a:gd name="connsiteX24" fmla="*/ 1537247 w 7257391"/>
                  <a:gd name="connsiteY24" fmla="*/ 1925399 h 1925399"/>
                  <a:gd name="connsiteX25" fmla="*/ 1095206 w 7257391"/>
                  <a:gd name="connsiteY25" fmla="*/ 1925399 h 1925399"/>
                  <a:gd name="connsiteX26" fmla="*/ 580591 w 7257391"/>
                  <a:gd name="connsiteY26" fmla="*/ 1925399 h 1925399"/>
                  <a:gd name="connsiteX27" fmla="*/ 0 w 7257391"/>
                  <a:gd name="connsiteY27" fmla="*/ 1925399 h 1925399"/>
                  <a:gd name="connsiteX28" fmla="*/ 0 w 7257391"/>
                  <a:gd name="connsiteY28" fmla="*/ 1283599 h 1925399"/>
                  <a:gd name="connsiteX29" fmla="*/ 0 w 7257391"/>
                  <a:gd name="connsiteY29" fmla="*/ 680308 h 1925399"/>
                  <a:gd name="connsiteX30" fmla="*/ 0 w 7257391"/>
                  <a:gd name="connsiteY30" fmla="*/ 0 h 192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7257391" h="1925399" extrusionOk="0">
                    <a:moveTo>
                      <a:pt x="0" y="0"/>
                    </a:moveTo>
                    <a:cubicBezTo>
                      <a:pt x="220383" y="21166"/>
                      <a:pt x="368785" y="-19159"/>
                      <a:pt x="587189" y="0"/>
                    </a:cubicBezTo>
                    <a:cubicBezTo>
                      <a:pt x="805593" y="19159"/>
                      <a:pt x="1092359" y="-33526"/>
                      <a:pt x="1319526" y="0"/>
                    </a:cubicBezTo>
                    <a:cubicBezTo>
                      <a:pt x="1546693" y="33526"/>
                      <a:pt x="1597144" y="-10208"/>
                      <a:pt x="1761567" y="0"/>
                    </a:cubicBezTo>
                    <a:cubicBezTo>
                      <a:pt x="1925990" y="10208"/>
                      <a:pt x="2255150" y="23572"/>
                      <a:pt x="2421330" y="0"/>
                    </a:cubicBezTo>
                    <a:cubicBezTo>
                      <a:pt x="2587510" y="-23572"/>
                      <a:pt x="2683380" y="6120"/>
                      <a:pt x="2935945" y="0"/>
                    </a:cubicBezTo>
                    <a:cubicBezTo>
                      <a:pt x="3188510" y="-6120"/>
                      <a:pt x="3234289" y="25327"/>
                      <a:pt x="3450560" y="0"/>
                    </a:cubicBezTo>
                    <a:cubicBezTo>
                      <a:pt x="3666831" y="-25327"/>
                      <a:pt x="3699003" y="-13202"/>
                      <a:pt x="3892601" y="0"/>
                    </a:cubicBezTo>
                    <a:cubicBezTo>
                      <a:pt x="4086199" y="13202"/>
                      <a:pt x="4406363" y="9807"/>
                      <a:pt x="4624937" y="0"/>
                    </a:cubicBezTo>
                    <a:cubicBezTo>
                      <a:pt x="4843511" y="-9807"/>
                      <a:pt x="5110458" y="21442"/>
                      <a:pt x="5357274" y="0"/>
                    </a:cubicBezTo>
                    <a:cubicBezTo>
                      <a:pt x="5604090" y="-21442"/>
                      <a:pt x="5661508" y="23438"/>
                      <a:pt x="5871889" y="0"/>
                    </a:cubicBezTo>
                    <a:cubicBezTo>
                      <a:pt x="6082270" y="-23438"/>
                      <a:pt x="6412363" y="17406"/>
                      <a:pt x="6676800" y="0"/>
                    </a:cubicBezTo>
                    <a:cubicBezTo>
                      <a:pt x="6941237" y="-17406"/>
                      <a:pt x="6975011" y="-20944"/>
                      <a:pt x="7257391" y="0"/>
                    </a:cubicBezTo>
                    <a:cubicBezTo>
                      <a:pt x="7285906" y="195806"/>
                      <a:pt x="7272212" y="441631"/>
                      <a:pt x="7257391" y="603292"/>
                    </a:cubicBezTo>
                    <a:cubicBezTo>
                      <a:pt x="7242570" y="764953"/>
                      <a:pt x="7258774" y="951292"/>
                      <a:pt x="7257391" y="1264345"/>
                    </a:cubicBezTo>
                    <a:cubicBezTo>
                      <a:pt x="7256008" y="1577398"/>
                      <a:pt x="7273533" y="1658245"/>
                      <a:pt x="7257391" y="1925399"/>
                    </a:cubicBezTo>
                    <a:cubicBezTo>
                      <a:pt x="7077600" y="1957636"/>
                      <a:pt x="6876414" y="1911378"/>
                      <a:pt x="6597628" y="1925399"/>
                    </a:cubicBezTo>
                    <a:cubicBezTo>
                      <a:pt x="6318842" y="1939420"/>
                      <a:pt x="6294809" y="1911331"/>
                      <a:pt x="6083013" y="1925399"/>
                    </a:cubicBezTo>
                    <a:cubicBezTo>
                      <a:pt x="5871218" y="1939467"/>
                      <a:pt x="5778790" y="1933548"/>
                      <a:pt x="5640972" y="1925399"/>
                    </a:cubicBezTo>
                    <a:cubicBezTo>
                      <a:pt x="5503154" y="1917250"/>
                      <a:pt x="5215350" y="1958501"/>
                      <a:pt x="4836061" y="1925399"/>
                    </a:cubicBezTo>
                    <a:cubicBezTo>
                      <a:pt x="4456772" y="1892297"/>
                      <a:pt x="4509750" y="1933514"/>
                      <a:pt x="4321446" y="1925399"/>
                    </a:cubicBezTo>
                    <a:cubicBezTo>
                      <a:pt x="4133143" y="1917284"/>
                      <a:pt x="3923282" y="1913746"/>
                      <a:pt x="3806831" y="1925399"/>
                    </a:cubicBezTo>
                    <a:cubicBezTo>
                      <a:pt x="3690381" y="1937052"/>
                      <a:pt x="3338961" y="1895171"/>
                      <a:pt x="3074495" y="1925399"/>
                    </a:cubicBezTo>
                    <a:cubicBezTo>
                      <a:pt x="2810029" y="1955627"/>
                      <a:pt x="2482872" y="1931369"/>
                      <a:pt x="2269584" y="1925399"/>
                    </a:cubicBezTo>
                    <a:cubicBezTo>
                      <a:pt x="2056296" y="1919429"/>
                      <a:pt x="1695652" y="1935496"/>
                      <a:pt x="1537247" y="1925399"/>
                    </a:cubicBezTo>
                    <a:cubicBezTo>
                      <a:pt x="1378842" y="1915302"/>
                      <a:pt x="1292728" y="1933393"/>
                      <a:pt x="1095206" y="1925399"/>
                    </a:cubicBezTo>
                    <a:cubicBezTo>
                      <a:pt x="897684" y="1917405"/>
                      <a:pt x="788034" y="1911946"/>
                      <a:pt x="580591" y="1925399"/>
                    </a:cubicBezTo>
                    <a:cubicBezTo>
                      <a:pt x="373148" y="1938852"/>
                      <a:pt x="131849" y="1946700"/>
                      <a:pt x="0" y="1925399"/>
                    </a:cubicBezTo>
                    <a:cubicBezTo>
                      <a:pt x="-15210" y="1760343"/>
                      <a:pt x="-15332" y="1547032"/>
                      <a:pt x="0" y="1283599"/>
                    </a:cubicBezTo>
                    <a:cubicBezTo>
                      <a:pt x="15332" y="1020166"/>
                      <a:pt x="541" y="826505"/>
                      <a:pt x="0" y="680308"/>
                    </a:cubicBezTo>
                    <a:cubicBezTo>
                      <a:pt x="-541" y="534111"/>
                      <a:pt x="-14453" y="296363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47136925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2000" b="1" dirty="0" err="1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Procedura</a:t>
                </a:r>
                <a:endParaRPr lang="en-GB" sz="2000" b="1" dirty="0">
                  <a:solidFill>
                    <a:srgbClr val="383A42"/>
                  </a:solidFill>
                  <a:effectLst/>
                  <a:latin typeface="Menlo" panose="020B0609030804020204" pitchFamily="49" charset="0"/>
                </a:endParaRPr>
              </a:p>
              <a:p>
                <a:pPr algn="just"/>
                <a:endParaRPr lang="en-GB" sz="1000" b="1" dirty="0">
                  <a:solidFill>
                    <a:srgbClr val="383A42"/>
                  </a:solidFill>
                  <a:effectLst/>
                  <a:latin typeface="Menlo" panose="020B0609030804020204" pitchFamily="49" charset="0"/>
                </a:endParaRPr>
              </a:p>
              <a:p>
                <a:pPr algn="just"/>
                <a:endParaRPr lang="en-GB" sz="300" b="0" dirty="0">
                  <a:solidFill>
                    <a:srgbClr val="383A42"/>
                  </a:solidFill>
                  <a:effectLst/>
                  <a:latin typeface="Menlo" panose="020B0609030804020204" pitchFamily="49" charset="0"/>
                </a:endParaRPr>
              </a:p>
              <a:p>
                <a:pPr marL="342900" indent="-342900" algn="just">
                  <a:buFont typeface="+mj-lt"/>
                  <a:buAutoNum type="arabicPeriod"/>
                </a:pPr>
                <a:r>
                  <a:rPr lang="it-IT" b="0" dirty="0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Si seleziona random un nodo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383A42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b="0" dirty="0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 e un </a:t>
                </a:r>
                <a:r>
                  <a:rPr lang="en-GB" b="0" dirty="0" err="1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suo</a:t>
                </a:r>
                <a:r>
                  <a:rPr lang="en-GB" b="0" dirty="0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 </a:t>
                </a:r>
                <a:r>
                  <a:rPr lang="en-GB" b="0" dirty="0" err="1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vicino</a:t>
                </a:r>
                <a:r>
                  <a:rPr lang="en-GB" b="0" dirty="0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383A42"/>
                        </a:solidFill>
                        <a:effectLst/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GB" b="0" dirty="0">
                  <a:solidFill>
                    <a:srgbClr val="383A42"/>
                  </a:solidFill>
                  <a:effectLst/>
                  <a:latin typeface="Menlo" panose="020B0609030804020204" pitchFamily="49" charset="0"/>
                </a:endParaRPr>
              </a:p>
              <a:p>
                <a:pPr marL="342900" indent="-342900" algn="just">
                  <a:buFont typeface="+mj-lt"/>
                  <a:buAutoNum type="arabicPeriod"/>
                </a:pPr>
                <a:r>
                  <a:rPr lang="en-GB" b="0" dirty="0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Si </a:t>
                </a:r>
                <a:r>
                  <a:rPr lang="en-GB" b="0" dirty="0" err="1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calcola</a:t>
                </a:r>
                <a:r>
                  <a:rPr lang="en-GB" b="0" dirty="0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 la </a:t>
                </a:r>
                <a:r>
                  <a:rPr lang="en-GB" b="0" dirty="0" err="1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distanza</a:t>
                </a:r>
                <a:r>
                  <a:rPr lang="en-GB" b="0" dirty="0">
                    <a:solidFill>
                      <a:srgbClr val="383A42"/>
                    </a:solidFill>
                    <a:effectLst/>
                    <a:latin typeface="Menlo" panose="020B0609030804020204" pitchFamily="49" charset="0"/>
                  </a:rPr>
                  <a:t> di opinion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b="0" i="1" smtClean="0">
                        <a:solidFill>
                          <a:srgbClr val="383A4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it-IT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GB" b="0" dirty="0">
                  <a:solidFill>
                    <a:srgbClr val="383A42"/>
                  </a:solidFill>
                  <a:effectLst/>
                  <a:latin typeface="Menlo" panose="020B0609030804020204" pitchFamily="49" charset="0"/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383A42"/>
                    </a:solidFill>
                    <a:latin typeface="Menlo" panose="020B0609030804020204" pitchFamily="49" charset="0"/>
                  </a:rPr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b="0" i="1" smtClean="0">
                        <a:solidFill>
                          <a:srgbClr val="383A42"/>
                        </a:solidFill>
                        <a:effectLst/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b="0" i="1" smtClean="0">
                        <a:solidFill>
                          <a:srgbClr val="383A42"/>
                        </a:solidFill>
                        <a:effectLst/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b="0" i="1" smtClean="0">
                        <a:solidFill>
                          <a:srgbClr val="383A42"/>
                        </a:solidFill>
                        <a:effectLst/>
                        <a:latin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it-IT" b="0" i="1" smtClean="0">
                        <a:solidFill>
                          <a:srgbClr val="383A4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GB" b="0" dirty="0">
                  <a:solidFill>
                    <a:srgbClr val="383A42"/>
                  </a:solidFill>
                  <a:effectLst/>
                  <a:latin typeface="Menlo" panose="020B0609030804020204" pitchFamily="49" charset="0"/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383A42"/>
                    </a:solidFill>
                    <a:latin typeface="Menlo" panose="020B0609030804020204" pitchFamily="49" charset="0"/>
                  </a:rPr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b="0" i="1" smtClean="0">
                        <a:solidFill>
                          <a:srgbClr val="383A42"/>
                        </a:solidFill>
                        <a:effectLst/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b="0" i="1" smtClean="0">
                        <a:solidFill>
                          <a:srgbClr val="383A42"/>
                        </a:solidFill>
                        <a:effectLst/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b="0" i="1" smtClean="0">
                        <a:solidFill>
                          <a:srgbClr val="383A42"/>
                        </a:solidFill>
                        <a:effectLst/>
                        <a:latin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it-IT" b="0" i="1" smtClean="0">
                        <a:solidFill>
                          <a:srgbClr val="383A4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it-IT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it-IT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b="0" dirty="0">
                  <a:solidFill>
                    <a:srgbClr val="383A42"/>
                  </a:solidFill>
                  <a:effectLst/>
                  <a:latin typeface="Menlo" panose="020B0609030804020204" pitchFamily="49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57C7AD-B701-8EFF-2461-10C8C4550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30" y="4567476"/>
                <a:ext cx="7257391" cy="1925399"/>
              </a:xfrm>
              <a:prstGeom prst="rect">
                <a:avLst/>
              </a:prstGeom>
              <a:blipFill>
                <a:blip r:embed="rId5"/>
                <a:stretch>
                  <a:fillRect l="-519"/>
                </a:stretch>
              </a:blipFill>
              <a:ln w="381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471369252">
                      <a:custGeom>
                        <a:avLst/>
                        <a:gdLst>
                          <a:gd name="connsiteX0" fmla="*/ 0 w 7257391"/>
                          <a:gd name="connsiteY0" fmla="*/ 0 h 1925399"/>
                          <a:gd name="connsiteX1" fmla="*/ 587189 w 7257391"/>
                          <a:gd name="connsiteY1" fmla="*/ 0 h 1925399"/>
                          <a:gd name="connsiteX2" fmla="*/ 1319526 w 7257391"/>
                          <a:gd name="connsiteY2" fmla="*/ 0 h 1925399"/>
                          <a:gd name="connsiteX3" fmla="*/ 1761567 w 7257391"/>
                          <a:gd name="connsiteY3" fmla="*/ 0 h 1925399"/>
                          <a:gd name="connsiteX4" fmla="*/ 2421330 w 7257391"/>
                          <a:gd name="connsiteY4" fmla="*/ 0 h 1925399"/>
                          <a:gd name="connsiteX5" fmla="*/ 2935945 w 7257391"/>
                          <a:gd name="connsiteY5" fmla="*/ 0 h 1925399"/>
                          <a:gd name="connsiteX6" fmla="*/ 3450560 w 7257391"/>
                          <a:gd name="connsiteY6" fmla="*/ 0 h 1925399"/>
                          <a:gd name="connsiteX7" fmla="*/ 3892601 w 7257391"/>
                          <a:gd name="connsiteY7" fmla="*/ 0 h 1925399"/>
                          <a:gd name="connsiteX8" fmla="*/ 4624937 w 7257391"/>
                          <a:gd name="connsiteY8" fmla="*/ 0 h 1925399"/>
                          <a:gd name="connsiteX9" fmla="*/ 5357274 w 7257391"/>
                          <a:gd name="connsiteY9" fmla="*/ 0 h 1925399"/>
                          <a:gd name="connsiteX10" fmla="*/ 5871889 w 7257391"/>
                          <a:gd name="connsiteY10" fmla="*/ 0 h 1925399"/>
                          <a:gd name="connsiteX11" fmla="*/ 6676800 w 7257391"/>
                          <a:gd name="connsiteY11" fmla="*/ 0 h 1925399"/>
                          <a:gd name="connsiteX12" fmla="*/ 7257391 w 7257391"/>
                          <a:gd name="connsiteY12" fmla="*/ 0 h 1925399"/>
                          <a:gd name="connsiteX13" fmla="*/ 7257391 w 7257391"/>
                          <a:gd name="connsiteY13" fmla="*/ 603292 h 1925399"/>
                          <a:gd name="connsiteX14" fmla="*/ 7257391 w 7257391"/>
                          <a:gd name="connsiteY14" fmla="*/ 1264345 h 1925399"/>
                          <a:gd name="connsiteX15" fmla="*/ 7257391 w 7257391"/>
                          <a:gd name="connsiteY15" fmla="*/ 1925399 h 1925399"/>
                          <a:gd name="connsiteX16" fmla="*/ 6597628 w 7257391"/>
                          <a:gd name="connsiteY16" fmla="*/ 1925399 h 1925399"/>
                          <a:gd name="connsiteX17" fmla="*/ 6083013 w 7257391"/>
                          <a:gd name="connsiteY17" fmla="*/ 1925399 h 1925399"/>
                          <a:gd name="connsiteX18" fmla="*/ 5640972 w 7257391"/>
                          <a:gd name="connsiteY18" fmla="*/ 1925399 h 1925399"/>
                          <a:gd name="connsiteX19" fmla="*/ 4836061 w 7257391"/>
                          <a:gd name="connsiteY19" fmla="*/ 1925399 h 1925399"/>
                          <a:gd name="connsiteX20" fmla="*/ 4321446 w 7257391"/>
                          <a:gd name="connsiteY20" fmla="*/ 1925399 h 1925399"/>
                          <a:gd name="connsiteX21" fmla="*/ 3806831 w 7257391"/>
                          <a:gd name="connsiteY21" fmla="*/ 1925399 h 1925399"/>
                          <a:gd name="connsiteX22" fmla="*/ 3074495 w 7257391"/>
                          <a:gd name="connsiteY22" fmla="*/ 1925399 h 1925399"/>
                          <a:gd name="connsiteX23" fmla="*/ 2269584 w 7257391"/>
                          <a:gd name="connsiteY23" fmla="*/ 1925399 h 1925399"/>
                          <a:gd name="connsiteX24" fmla="*/ 1537247 w 7257391"/>
                          <a:gd name="connsiteY24" fmla="*/ 1925399 h 1925399"/>
                          <a:gd name="connsiteX25" fmla="*/ 1095206 w 7257391"/>
                          <a:gd name="connsiteY25" fmla="*/ 1925399 h 1925399"/>
                          <a:gd name="connsiteX26" fmla="*/ 580591 w 7257391"/>
                          <a:gd name="connsiteY26" fmla="*/ 1925399 h 1925399"/>
                          <a:gd name="connsiteX27" fmla="*/ 0 w 7257391"/>
                          <a:gd name="connsiteY27" fmla="*/ 1925399 h 1925399"/>
                          <a:gd name="connsiteX28" fmla="*/ 0 w 7257391"/>
                          <a:gd name="connsiteY28" fmla="*/ 1283599 h 1925399"/>
                          <a:gd name="connsiteX29" fmla="*/ 0 w 7257391"/>
                          <a:gd name="connsiteY29" fmla="*/ 680308 h 1925399"/>
                          <a:gd name="connsiteX30" fmla="*/ 0 w 7257391"/>
                          <a:gd name="connsiteY30" fmla="*/ 0 h 19253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</a:cxnLst>
                        <a:rect l="l" t="t" r="r" b="b"/>
                        <a:pathLst>
                          <a:path w="7257391" h="1925399" extrusionOk="0">
                            <a:moveTo>
                              <a:pt x="0" y="0"/>
                            </a:moveTo>
                            <a:cubicBezTo>
                              <a:pt x="220383" y="21166"/>
                              <a:pt x="368785" y="-19159"/>
                              <a:pt x="587189" y="0"/>
                            </a:cubicBezTo>
                            <a:cubicBezTo>
                              <a:pt x="805593" y="19159"/>
                              <a:pt x="1092359" y="-33526"/>
                              <a:pt x="1319526" y="0"/>
                            </a:cubicBezTo>
                            <a:cubicBezTo>
                              <a:pt x="1546693" y="33526"/>
                              <a:pt x="1597144" y="-10208"/>
                              <a:pt x="1761567" y="0"/>
                            </a:cubicBezTo>
                            <a:cubicBezTo>
                              <a:pt x="1925990" y="10208"/>
                              <a:pt x="2255150" y="23572"/>
                              <a:pt x="2421330" y="0"/>
                            </a:cubicBezTo>
                            <a:cubicBezTo>
                              <a:pt x="2587510" y="-23572"/>
                              <a:pt x="2683380" y="6120"/>
                              <a:pt x="2935945" y="0"/>
                            </a:cubicBezTo>
                            <a:cubicBezTo>
                              <a:pt x="3188510" y="-6120"/>
                              <a:pt x="3234289" y="25327"/>
                              <a:pt x="3450560" y="0"/>
                            </a:cubicBezTo>
                            <a:cubicBezTo>
                              <a:pt x="3666831" y="-25327"/>
                              <a:pt x="3699003" y="-13202"/>
                              <a:pt x="3892601" y="0"/>
                            </a:cubicBezTo>
                            <a:cubicBezTo>
                              <a:pt x="4086199" y="13202"/>
                              <a:pt x="4406363" y="9807"/>
                              <a:pt x="4624937" y="0"/>
                            </a:cubicBezTo>
                            <a:cubicBezTo>
                              <a:pt x="4843511" y="-9807"/>
                              <a:pt x="5110458" y="21442"/>
                              <a:pt x="5357274" y="0"/>
                            </a:cubicBezTo>
                            <a:cubicBezTo>
                              <a:pt x="5604090" y="-21442"/>
                              <a:pt x="5661508" y="23438"/>
                              <a:pt x="5871889" y="0"/>
                            </a:cubicBezTo>
                            <a:cubicBezTo>
                              <a:pt x="6082270" y="-23438"/>
                              <a:pt x="6412363" y="17406"/>
                              <a:pt x="6676800" y="0"/>
                            </a:cubicBezTo>
                            <a:cubicBezTo>
                              <a:pt x="6941237" y="-17406"/>
                              <a:pt x="6975011" y="-20944"/>
                              <a:pt x="7257391" y="0"/>
                            </a:cubicBezTo>
                            <a:cubicBezTo>
                              <a:pt x="7285906" y="195806"/>
                              <a:pt x="7272212" y="441631"/>
                              <a:pt x="7257391" y="603292"/>
                            </a:cubicBezTo>
                            <a:cubicBezTo>
                              <a:pt x="7242570" y="764953"/>
                              <a:pt x="7258774" y="951292"/>
                              <a:pt x="7257391" y="1264345"/>
                            </a:cubicBezTo>
                            <a:cubicBezTo>
                              <a:pt x="7256008" y="1577398"/>
                              <a:pt x="7273533" y="1658245"/>
                              <a:pt x="7257391" y="1925399"/>
                            </a:cubicBezTo>
                            <a:cubicBezTo>
                              <a:pt x="7077600" y="1957636"/>
                              <a:pt x="6876414" y="1911378"/>
                              <a:pt x="6597628" y="1925399"/>
                            </a:cubicBezTo>
                            <a:cubicBezTo>
                              <a:pt x="6318842" y="1939420"/>
                              <a:pt x="6294809" y="1911331"/>
                              <a:pt x="6083013" y="1925399"/>
                            </a:cubicBezTo>
                            <a:cubicBezTo>
                              <a:pt x="5871218" y="1939467"/>
                              <a:pt x="5778790" y="1933548"/>
                              <a:pt x="5640972" y="1925399"/>
                            </a:cubicBezTo>
                            <a:cubicBezTo>
                              <a:pt x="5503154" y="1917250"/>
                              <a:pt x="5215350" y="1958501"/>
                              <a:pt x="4836061" y="1925399"/>
                            </a:cubicBezTo>
                            <a:cubicBezTo>
                              <a:pt x="4456772" y="1892297"/>
                              <a:pt x="4509750" y="1933514"/>
                              <a:pt x="4321446" y="1925399"/>
                            </a:cubicBezTo>
                            <a:cubicBezTo>
                              <a:pt x="4133143" y="1917284"/>
                              <a:pt x="3923282" y="1913746"/>
                              <a:pt x="3806831" y="1925399"/>
                            </a:cubicBezTo>
                            <a:cubicBezTo>
                              <a:pt x="3690381" y="1937052"/>
                              <a:pt x="3338961" y="1895171"/>
                              <a:pt x="3074495" y="1925399"/>
                            </a:cubicBezTo>
                            <a:cubicBezTo>
                              <a:pt x="2810029" y="1955627"/>
                              <a:pt x="2482872" y="1931369"/>
                              <a:pt x="2269584" y="1925399"/>
                            </a:cubicBezTo>
                            <a:cubicBezTo>
                              <a:pt x="2056296" y="1919429"/>
                              <a:pt x="1695652" y="1935496"/>
                              <a:pt x="1537247" y="1925399"/>
                            </a:cubicBezTo>
                            <a:cubicBezTo>
                              <a:pt x="1378842" y="1915302"/>
                              <a:pt x="1292728" y="1933393"/>
                              <a:pt x="1095206" y="1925399"/>
                            </a:cubicBezTo>
                            <a:cubicBezTo>
                              <a:pt x="897684" y="1917405"/>
                              <a:pt x="788034" y="1911946"/>
                              <a:pt x="580591" y="1925399"/>
                            </a:cubicBezTo>
                            <a:cubicBezTo>
                              <a:pt x="373148" y="1938852"/>
                              <a:pt x="131849" y="1946700"/>
                              <a:pt x="0" y="1925399"/>
                            </a:cubicBezTo>
                            <a:cubicBezTo>
                              <a:pt x="-15210" y="1760343"/>
                              <a:pt x="-15332" y="1547032"/>
                              <a:pt x="0" y="1283599"/>
                            </a:cubicBezTo>
                            <a:cubicBezTo>
                              <a:pt x="15332" y="1020166"/>
                              <a:pt x="541" y="826505"/>
                              <a:pt x="0" y="680308"/>
                            </a:cubicBezTo>
                            <a:cubicBezTo>
                              <a:pt x="-541" y="534111"/>
                              <a:pt x="-14453" y="29636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56975B9-D8A6-7AFB-089C-2B1342574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8475" y="4669680"/>
            <a:ext cx="3699566" cy="18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34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FEA6-2319-42A8-0EEB-37F785AFE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Algorithmic Bias</a:t>
            </a:r>
            <a:endParaRPr lang="en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ECF82D-4A80-525B-E0C8-BD3449267E4C}"/>
              </a:ext>
            </a:extLst>
          </p:cNvPr>
          <p:cNvSpPr txBox="1"/>
          <p:nvPr/>
        </p:nvSpPr>
        <p:spPr>
          <a:xfrm>
            <a:off x="231429" y="1933632"/>
            <a:ext cx="1164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È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una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modifica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del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Deffuant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model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che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tiene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conto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che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tra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tutte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le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varie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opinioni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di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solito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noi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tendiamo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ad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ascoltare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quelle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che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sono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più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simili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alla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nostra.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AAFF9A-2A7E-9BDB-0F15-A5FEA755870E}"/>
                  </a:ext>
                </a:extLst>
              </p:cNvPr>
              <p:cNvSpPr txBox="1"/>
              <p:nvPr/>
            </p:nvSpPr>
            <p:spPr>
              <a:xfrm>
                <a:off x="8964593" y="2961981"/>
                <a:ext cx="2261886" cy="93403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IT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AAFF9A-2A7E-9BDB-0F15-A5FEA7558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593" y="2961981"/>
                <a:ext cx="2261886" cy="934038"/>
              </a:xfrm>
              <a:prstGeom prst="rect">
                <a:avLst/>
              </a:prstGeom>
              <a:blipFill>
                <a:blip r:embed="rId2"/>
                <a:stretch>
                  <a:fillRect l="-3867" t="-10390" r="-1657" b="-9090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7BDF6E1-43F4-C2D9-4690-CCA15686EB1F}"/>
              </a:ext>
            </a:extLst>
          </p:cNvPr>
          <p:cNvSpPr txBox="1"/>
          <p:nvPr/>
        </p:nvSpPr>
        <p:spPr>
          <a:xfrm>
            <a:off x="231429" y="2819649"/>
            <a:ext cx="73384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Per far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ciò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introduciamo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nella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dinamica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del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sistema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un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algoritmo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di </a:t>
            </a:r>
            <a:r>
              <a:rPr lang="en-GB" b="1" i="1" dirty="0" err="1">
                <a:solidFill>
                  <a:srgbClr val="383A42"/>
                </a:solidFill>
                <a:latin typeface="Menlo" panose="020B0609030804020204" pitchFamily="49" charset="0"/>
              </a:rPr>
              <a:t>raccomandazione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che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rende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la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probabilità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di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selezionare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un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nodo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vicino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biasata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rispetto ai nodi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vicini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che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hanno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rispetto al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nodo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in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esame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un'opinione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più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simile</a:t>
            </a:r>
            <a:endParaRPr lang="en-GB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288DF2-E743-C122-4113-0153827F7353}"/>
                  </a:ext>
                </a:extLst>
              </p:cNvPr>
              <p:cNvSpPr txBox="1"/>
              <p:nvPr/>
            </p:nvSpPr>
            <p:spPr>
              <a:xfrm>
                <a:off x="231429" y="4980008"/>
                <a:ext cx="4912071" cy="1063753"/>
              </a:xfrm>
              <a:custGeom>
                <a:avLst/>
                <a:gdLst>
                  <a:gd name="connsiteX0" fmla="*/ 0 w 4912071"/>
                  <a:gd name="connsiteY0" fmla="*/ 0 h 1063753"/>
                  <a:gd name="connsiteX1" fmla="*/ 564888 w 4912071"/>
                  <a:gd name="connsiteY1" fmla="*/ 0 h 1063753"/>
                  <a:gd name="connsiteX2" fmla="*/ 1031535 w 4912071"/>
                  <a:gd name="connsiteY2" fmla="*/ 0 h 1063753"/>
                  <a:gd name="connsiteX3" fmla="*/ 1743785 w 4912071"/>
                  <a:gd name="connsiteY3" fmla="*/ 0 h 1063753"/>
                  <a:gd name="connsiteX4" fmla="*/ 2308673 w 4912071"/>
                  <a:gd name="connsiteY4" fmla="*/ 0 h 1063753"/>
                  <a:gd name="connsiteX5" fmla="*/ 2873562 w 4912071"/>
                  <a:gd name="connsiteY5" fmla="*/ 0 h 1063753"/>
                  <a:gd name="connsiteX6" fmla="*/ 3585812 w 4912071"/>
                  <a:gd name="connsiteY6" fmla="*/ 0 h 1063753"/>
                  <a:gd name="connsiteX7" fmla="*/ 4101579 w 4912071"/>
                  <a:gd name="connsiteY7" fmla="*/ 0 h 1063753"/>
                  <a:gd name="connsiteX8" fmla="*/ 4912071 w 4912071"/>
                  <a:gd name="connsiteY8" fmla="*/ 0 h 1063753"/>
                  <a:gd name="connsiteX9" fmla="*/ 4912071 w 4912071"/>
                  <a:gd name="connsiteY9" fmla="*/ 553152 h 1063753"/>
                  <a:gd name="connsiteX10" fmla="*/ 4912071 w 4912071"/>
                  <a:gd name="connsiteY10" fmla="*/ 1063753 h 1063753"/>
                  <a:gd name="connsiteX11" fmla="*/ 4298062 w 4912071"/>
                  <a:gd name="connsiteY11" fmla="*/ 1063753 h 1063753"/>
                  <a:gd name="connsiteX12" fmla="*/ 3733174 w 4912071"/>
                  <a:gd name="connsiteY12" fmla="*/ 1063753 h 1063753"/>
                  <a:gd name="connsiteX13" fmla="*/ 3020924 w 4912071"/>
                  <a:gd name="connsiteY13" fmla="*/ 1063753 h 1063753"/>
                  <a:gd name="connsiteX14" fmla="*/ 2308673 w 4912071"/>
                  <a:gd name="connsiteY14" fmla="*/ 1063753 h 1063753"/>
                  <a:gd name="connsiteX15" fmla="*/ 1792906 w 4912071"/>
                  <a:gd name="connsiteY15" fmla="*/ 1063753 h 1063753"/>
                  <a:gd name="connsiteX16" fmla="*/ 1178897 w 4912071"/>
                  <a:gd name="connsiteY16" fmla="*/ 1063753 h 1063753"/>
                  <a:gd name="connsiteX17" fmla="*/ 0 w 4912071"/>
                  <a:gd name="connsiteY17" fmla="*/ 1063753 h 1063753"/>
                  <a:gd name="connsiteX18" fmla="*/ 0 w 4912071"/>
                  <a:gd name="connsiteY18" fmla="*/ 531877 h 1063753"/>
                  <a:gd name="connsiteX19" fmla="*/ 0 w 4912071"/>
                  <a:gd name="connsiteY19" fmla="*/ 0 h 1063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912071" h="1063753" extrusionOk="0">
                    <a:moveTo>
                      <a:pt x="0" y="0"/>
                    </a:moveTo>
                    <a:cubicBezTo>
                      <a:pt x="242624" y="20647"/>
                      <a:pt x="384253" y="9015"/>
                      <a:pt x="564888" y="0"/>
                    </a:cubicBezTo>
                    <a:cubicBezTo>
                      <a:pt x="745523" y="-9015"/>
                      <a:pt x="813788" y="-2476"/>
                      <a:pt x="1031535" y="0"/>
                    </a:cubicBezTo>
                    <a:cubicBezTo>
                      <a:pt x="1249282" y="2476"/>
                      <a:pt x="1541872" y="-14817"/>
                      <a:pt x="1743785" y="0"/>
                    </a:cubicBezTo>
                    <a:cubicBezTo>
                      <a:pt x="1945698" y="14817"/>
                      <a:pt x="2150885" y="-14815"/>
                      <a:pt x="2308673" y="0"/>
                    </a:cubicBezTo>
                    <a:cubicBezTo>
                      <a:pt x="2466461" y="14815"/>
                      <a:pt x="2756277" y="12005"/>
                      <a:pt x="2873562" y="0"/>
                    </a:cubicBezTo>
                    <a:cubicBezTo>
                      <a:pt x="2990847" y="-12005"/>
                      <a:pt x="3373831" y="29629"/>
                      <a:pt x="3585812" y="0"/>
                    </a:cubicBezTo>
                    <a:cubicBezTo>
                      <a:pt x="3797793" y="-29629"/>
                      <a:pt x="3997660" y="-16393"/>
                      <a:pt x="4101579" y="0"/>
                    </a:cubicBezTo>
                    <a:cubicBezTo>
                      <a:pt x="4205498" y="16393"/>
                      <a:pt x="4742312" y="36124"/>
                      <a:pt x="4912071" y="0"/>
                    </a:cubicBezTo>
                    <a:cubicBezTo>
                      <a:pt x="4932952" y="197477"/>
                      <a:pt x="4935032" y="301892"/>
                      <a:pt x="4912071" y="553152"/>
                    </a:cubicBezTo>
                    <a:cubicBezTo>
                      <a:pt x="4889110" y="804412"/>
                      <a:pt x="4892828" y="835208"/>
                      <a:pt x="4912071" y="1063753"/>
                    </a:cubicBezTo>
                    <a:cubicBezTo>
                      <a:pt x="4719668" y="1087201"/>
                      <a:pt x="4587435" y="1078728"/>
                      <a:pt x="4298062" y="1063753"/>
                    </a:cubicBezTo>
                    <a:cubicBezTo>
                      <a:pt x="4008689" y="1048778"/>
                      <a:pt x="3883774" y="1085755"/>
                      <a:pt x="3733174" y="1063753"/>
                    </a:cubicBezTo>
                    <a:cubicBezTo>
                      <a:pt x="3582574" y="1041751"/>
                      <a:pt x="3375536" y="1097677"/>
                      <a:pt x="3020924" y="1063753"/>
                    </a:cubicBezTo>
                    <a:cubicBezTo>
                      <a:pt x="2666312" y="1029830"/>
                      <a:pt x="2529217" y="1087559"/>
                      <a:pt x="2308673" y="1063753"/>
                    </a:cubicBezTo>
                    <a:cubicBezTo>
                      <a:pt x="2088129" y="1039947"/>
                      <a:pt x="1932818" y="1088549"/>
                      <a:pt x="1792906" y="1063753"/>
                    </a:cubicBezTo>
                    <a:cubicBezTo>
                      <a:pt x="1652994" y="1038957"/>
                      <a:pt x="1374760" y="1067143"/>
                      <a:pt x="1178897" y="1063753"/>
                    </a:cubicBezTo>
                    <a:cubicBezTo>
                      <a:pt x="983034" y="1060363"/>
                      <a:pt x="543901" y="1100717"/>
                      <a:pt x="0" y="1063753"/>
                    </a:cubicBezTo>
                    <a:cubicBezTo>
                      <a:pt x="13486" y="862718"/>
                      <a:pt x="-274" y="737328"/>
                      <a:pt x="0" y="531877"/>
                    </a:cubicBezTo>
                    <a:cubicBezTo>
                      <a:pt x="274" y="326426"/>
                      <a:pt x="16513" y="258100"/>
                      <a:pt x="0" y="0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r>
                  <a:rPr lang="en-GB" sz="1600" b="1" dirty="0" err="1">
                    <a:solidFill>
                      <a:srgbClr val="383A42"/>
                    </a:solidFill>
                    <a:latin typeface="Menlo" panose="020B0609030804020204" pitchFamily="49" charset="0"/>
                  </a:rPr>
                  <a:t>Variabili</a:t>
                </a:r>
                <a:r>
                  <a:rPr lang="en-GB" sz="1600" b="1" dirty="0">
                    <a:solidFill>
                      <a:srgbClr val="383A42"/>
                    </a:solidFill>
                    <a:latin typeface="Menlo" panose="020B0609030804020204" pitchFamily="49" charset="0"/>
                  </a:rPr>
                  <a:t> del </a:t>
                </a:r>
                <a:r>
                  <a:rPr lang="en-GB" sz="1600" b="1" dirty="0" err="1">
                    <a:solidFill>
                      <a:srgbClr val="383A42"/>
                    </a:solidFill>
                    <a:latin typeface="Menlo" panose="020B0609030804020204" pitchFamily="49" charset="0"/>
                  </a:rPr>
                  <a:t>modello</a:t>
                </a:r>
                <a:endParaRPr lang="en-GB" sz="1600" b="1" dirty="0">
                  <a:solidFill>
                    <a:srgbClr val="383A42"/>
                  </a:solidFill>
                  <a:latin typeface="Menlo" panose="020B0609030804020204" pitchFamily="49" charset="0"/>
                </a:endParaRPr>
              </a:p>
              <a:p>
                <a:endParaRPr lang="en-GB" sz="300" b="1" dirty="0">
                  <a:solidFill>
                    <a:srgbClr val="383A42"/>
                  </a:solidFill>
                  <a:latin typeface="Menlo" panose="020B0609030804020204" pitchFamily="49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rgbClr val="383A42"/>
                    </a:solidFill>
                    <a:latin typeface="Menlo" panose="020B0609030804020204" pitchFamily="49" charset="0"/>
                  </a:rPr>
                  <a:t>Bias: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rgbClr val="383A42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it-IT" sz="1400" b="0" dirty="0">
                  <a:solidFill>
                    <a:srgbClr val="383A42"/>
                  </a:solidFill>
                  <a:effectLst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 err="1">
                    <a:solidFill>
                      <a:srgbClr val="383A42"/>
                    </a:solidFill>
                    <a:latin typeface="Menlo" panose="020B0609030804020204" pitchFamily="49" charset="0"/>
                  </a:rPr>
                  <a:t>Distanza</a:t>
                </a:r>
                <a:r>
                  <a:rPr lang="en-GB" sz="1400" dirty="0">
                    <a:solidFill>
                      <a:srgbClr val="383A42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GB" sz="1400" dirty="0" err="1">
                    <a:solidFill>
                      <a:srgbClr val="383A42"/>
                    </a:solidFill>
                    <a:latin typeface="Menlo" panose="020B0609030804020204" pitchFamily="49" charset="0"/>
                  </a:rPr>
                  <a:t>tra</a:t>
                </a:r>
                <a:r>
                  <a:rPr lang="en-GB" sz="1400" dirty="0">
                    <a:solidFill>
                      <a:srgbClr val="383A42"/>
                    </a:solidFill>
                    <a:latin typeface="Menlo" panose="020B0609030804020204" pitchFamily="49" charset="0"/>
                  </a:rPr>
                  <a:t> le </a:t>
                </a:r>
                <a:r>
                  <a:rPr lang="en-GB" sz="1400" dirty="0" err="1">
                    <a:solidFill>
                      <a:srgbClr val="383A42"/>
                    </a:solidFill>
                    <a:latin typeface="Menlo" panose="020B0609030804020204" pitchFamily="49" charset="0"/>
                  </a:rPr>
                  <a:t>opinioni</a:t>
                </a:r>
                <a:r>
                  <a:rPr lang="en-GB" sz="1400" dirty="0">
                    <a:solidFill>
                      <a:srgbClr val="383A42"/>
                    </a:solidFill>
                    <a:latin typeface="Menlo" panose="020B0609030804020204" pitchFamily="49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sz="1400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sz="1400" b="0" i="1" smtClean="0">
                        <a:solidFill>
                          <a:srgbClr val="383A4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it-IT" sz="1400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400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400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sz="1400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it-IT" sz="1400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sz="1400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400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it-IT" sz="1400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it-IT" sz="1400" dirty="0">
                  <a:solidFill>
                    <a:srgbClr val="383A4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rgbClr val="383A42"/>
                    </a:solidFill>
                    <a:latin typeface="Menlo" panose="020B0609030804020204" pitchFamily="49" charset="0"/>
                  </a:rPr>
                  <a:t>Threshold distance: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rgbClr val="383A42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sz="1400" dirty="0">
                    <a:solidFill>
                      <a:srgbClr val="383A42"/>
                    </a:solidFill>
                  </a:rPr>
                  <a:t> </a:t>
                </a:r>
                <a:endParaRPr lang="it-IT" sz="1400" b="0" dirty="0">
                  <a:solidFill>
                    <a:srgbClr val="383A42"/>
                  </a:solidFill>
                  <a:effectLst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288DF2-E743-C122-4113-0153827F7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29" y="4980008"/>
                <a:ext cx="4912071" cy="1063753"/>
              </a:xfrm>
              <a:prstGeom prst="rect">
                <a:avLst/>
              </a:prstGeom>
              <a:blipFill>
                <a:blip r:embed="rId3"/>
                <a:stretch>
                  <a:fillRect l="-512" b="-1124"/>
                </a:stretch>
              </a:blip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912071"/>
                          <a:gd name="connsiteY0" fmla="*/ 0 h 1063753"/>
                          <a:gd name="connsiteX1" fmla="*/ 564888 w 4912071"/>
                          <a:gd name="connsiteY1" fmla="*/ 0 h 1063753"/>
                          <a:gd name="connsiteX2" fmla="*/ 1031535 w 4912071"/>
                          <a:gd name="connsiteY2" fmla="*/ 0 h 1063753"/>
                          <a:gd name="connsiteX3" fmla="*/ 1743785 w 4912071"/>
                          <a:gd name="connsiteY3" fmla="*/ 0 h 1063753"/>
                          <a:gd name="connsiteX4" fmla="*/ 2308673 w 4912071"/>
                          <a:gd name="connsiteY4" fmla="*/ 0 h 1063753"/>
                          <a:gd name="connsiteX5" fmla="*/ 2873562 w 4912071"/>
                          <a:gd name="connsiteY5" fmla="*/ 0 h 1063753"/>
                          <a:gd name="connsiteX6" fmla="*/ 3585812 w 4912071"/>
                          <a:gd name="connsiteY6" fmla="*/ 0 h 1063753"/>
                          <a:gd name="connsiteX7" fmla="*/ 4101579 w 4912071"/>
                          <a:gd name="connsiteY7" fmla="*/ 0 h 1063753"/>
                          <a:gd name="connsiteX8" fmla="*/ 4912071 w 4912071"/>
                          <a:gd name="connsiteY8" fmla="*/ 0 h 1063753"/>
                          <a:gd name="connsiteX9" fmla="*/ 4912071 w 4912071"/>
                          <a:gd name="connsiteY9" fmla="*/ 553152 h 1063753"/>
                          <a:gd name="connsiteX10" fmla="*/ 4912071 w 4912071"/>
                          <a:gd name="connsiteY10" fmla="*/ 1063753 h 1063753"/>
                          <a:gd name="connsiteX11" fmla="*/ 4298062 w 4912071"/>
                          <a:gd name="connsiteY11" fmla="*/ 1063753 h 1063753"/>
                          <a:gd name="connsiteX12" fmla="*/ 3733174 w 4912071"/>
                          <a:gd name="connsiteY12" fmla="*/ 1063753 h 1063753"/>
                          <a:gd name="connsiteX13" fmla="*/ 3020924 w 4912071"/>
                          <a:gd name="connsiteY13" fmla="*/ 1063753 h 1063753"/>
                          <a:gd name="connsiteX14" fmla="*/ 2308673 w 4912071"/>
                          <a:gd name="connsiteY14" fmla="*/ 1063753 h 1063753"/>
                          <a:gd name="connsiteX15" fmla="*/ 1792906 w 4912071"/>
                          <a:gd name="connsiteY15" fmla="*/ 1063753 h 1063753"/>
                          <a:gd name="connsiteX16" fmla="*/ 1178897 w 4912071"/>
                          <a:gd name="connsiteY16" fmla="*/ 1063753 h 1063753"/>
                          <a:gd name="connsiteX17" fmla="*/ 0 w 4912071"/>
                          <a:gd name="connsiteY17" fmla="*/ 1063753 h 1063753"/>
                          <a:gd name="connsiteX18" fmla="*/ 0 w 4912071"/>
                          <a:gd name="connsiteY18" fmla="*/ 531877 h 1063753"/>
                          <a:gd name="connsiteX19" fmla="*/ 0 w 4912071"/>
                          <a:gd name="connsiteY19" fmla="*/ 0 h 10637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4912071" h="1063753" extrusionOk="0">
                            <a:moveTo>
                              <a:pt x="0" y="0"/>
                            </a:moveTo>
                            <a:cubicBezTo>
                              <a:pt x="242624" y="20647"/>
                              <a:pt x="384253" y="9015"/>
                              <a:pt x="564888" y="0"/>
                            </a:cubicBezTo>
                            <a:cubicBezTo>
                              <a:pt x="745523" y="-9015"/>
                              <a:pt x="813788" y="-2476"/>
                              <a:pt x="1031535" y="0"/>
                            </a:cubicBezTo>
                            <a:cubicBezTo>
                              <a:pt x="1249282" y="2476"/>
                              <a:pt x="1541872" y="-14817"/>
                              <a:pt x="1743785" y="0"/>
                            </a:cubicBezTo>
                            <a:cubicBezTo>
                              <a:pt x="1945698" y="14817"/>
                              <a:pt x="2150885" y="-14815"/>
                              <a:pt x="2308673" y="0"/>
                            </a:cubicBezTo>
                            <a:cubicBezTo>
                              <a:pt x="2466461" y="14815"/>
                              <a:pt x="2756277" y="12005"/>
                              <a:pt x="2873562" y="0"/>
                            </a:cubicBezTo>
                            <a:cubicBezTo>
                              <a:pt x="2990847" y="-12005"/>
                              <a:pt x="3373831" y="29629"/>
                              <a:pt x="3585812" y="0"/>
                            </a:cubicBezTo>
                            <a:cubicBezTo>
                              <a:pt x="3797793" y="-29629"/>
                              <a:pt x="3997660" y="-16393"/>
                              <a:pt x="4101579" y="0"/>
                            </a:cubicBezTo>
                            <a:cubicBezTo>
                              <a:pt x="4205498" y="16393"/>
                              <a:pt x="4742312" y="36124"/>
                              <a:pt x="4912071" y="0"/>
                            </a:cubicBezTo>
                            <a:cubicBezTo>
                              <a:pt x="4932952" y="197477"/>
                              <a:pt x="4935032" y="301892"/>
                              <a:pt x="4912071" y="553152"/>
                            </a:cubicBezTo>
                            <a:cubicBezTo>
                              <a:pt x="4889110" y="804412"/>
                              <a:pt x="4892828" y="835208"/>
                              <a:pt x="4912071" y="1063753"/>
                            </a:cubicBezTo>
                            <a:cubicBezTo>
                              <a:pt x="4719668" y="1087201"/>
                              <a:pt x="4587435" y="1078728"/>
                              <a:pt x="4298062" y="1063753"/>
                            </a:cubicBezTo>
                            <a:cubicBezTo>
                              <a:pt x="4008689" y="1048778"/>
                              <a:pt x="3883774" y="1085755"/>
                              <a:pt x="3733174" y="1063753"/>
                            </a:cubicBezTo>
                            <a:cubicBezTo>
                              <a:pt x="3582574" y="1041751"/>
                              <a:pt x="3375536" y="1097677"/>
                              <a:pt x="3020924" y="1063753"/>
                            </a:cubicBezTo>
                            <a:cubicBezTo>
                              <a:pt x="2666312" y="1029830"/>
                              <a:pt x="2529217" y="1087559"/>
                              <a:pt x="2308673" y="1063753"/>
                            </a:cubicBezTo>
                            <a:cubicBezTo>
                              <a:pt x="2088129" y="1039947"/>
                              <a:pt x="1932818" y="1088549"/>
                              <a:pt x="1792906" y="1063753"/>
                            </a:cubicBezTo>
                            <a:cubicBezTo>
                              <a:pt x="1652994" y="1038957"/>
                              <a:pt x="1374760" y="1067143"/>
                              <a:pt x="1178897" y="1063753"/>
                            </a:cubicBezTo>
                            <a:cubicBezTo>
                              <a:pt x="983034" y="1060363"/>
                              <a:pt x="543901" y="1100717"/>
                              <a:pt x="0" y="1063753"/>
                            </a:cubicBezTo>
                            <a:cubicBezTo>
                              <a:pt x="13486" y="862718"/>
                              <a:pt x="-274" y="737328"/>
                              <a:pt x="0" y="531877"/>
                            </a:cubicBezTo>
                            <a:cubicBezTo>
                              <a:pt x="274" y="326426"/>
                              <a:pt x="16513" y="25810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48DD3C7-8E30-3D07-7110-1BDF81AC3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85"/>
          <a:stretch/>
        </p:blipFill>
        <p:spPr>
          <a:xfrm>
            <a:off x="9951565" y="4480666"/>
            <a:ext cx="2009006" cy="20750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3A07-F44B-CF46-D9F4-23958A6F0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060" y="4514375"/>
            <a:ext cx="2510100" cy="19950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ABA65B-59F3-109D-B68E-4B60598A7E37}"/>
              </a:ext>
            </a:extLst>
          </p:cNvPr>
          <p:cNvCxnSpPr>
            <a:stCxn id="14" idx="3"/>
            <a:endCxn id="9" idx="1"/>
          </p:cNvCxnSpPr>
          <p:nvPr/>
        </p:nvCxnSpPr>
        <p:spPr>
          <a:xfrm>
            <a:off x="8121160" y="5511886"/>
            <a:ext cx="1830405" cy="629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053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FEA6-2319-42A8-0EEB-37F785AFE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Algorithmic Bias</a:t>
            </a:r>
            <a:endParaRPr lang="en-IT" dirty="0"/>
          </a:p>
        </p:txBody>
      </p:sp>
      <p:pic>
        <p:nvPicPr>
          <p:cNvPr id="3" name="Picture 2" descr="A graph showing different colors of lines&#10;&#10;Description automatically generated with medium confidence">
            <a:extLst>
              <a:ext uri="{FF2B5EF4-FFF2-40B4-BE49-F238E27FC236}">
                <a16:creationId xmlns:a16="http://schemas.microsoft.com/office/drawing/2014/main" id="{CCA0EA89-7D0A-0628-65A3-2E67EAE01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79" y="2642616"/>
            <a:ext cx="5176538" cy="3895344"/>
          </a:xfrm>
          <a:prstGeom prst="rect">
            <a:avLst/>
          </a:prstGeom>
        </p:spPr>
      </p:pic>
      <p:pic>
        <p:nvPicPr>
          <p:cNvPr id="6" name="Picture 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0020B570-A9E1-D457-FC5E-05831BAF0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435" y="2642616"/>
            <a:ext cx="5176538" cy="38953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6B0DFD-FECD-26DE-FC2A-1C584EA1F8FF}"/>
                  </a:ext>
                </a:extLst>
              </p:cNvPr>
              <p:cNvSpPr txBox="1"/>
              <p:nvPr/>
            </p:nvSpPr>
            <p:spPr>
              <a:xfrm>
                <a:off x="2702688" y="2028152"/>
                <a:ext cx="1475468" cy="27699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=0; </m:t>
                      </m:r>
                      <m:r>
                        <a:rPr lang="it-IT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it-IT" b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6B0DFD-FECD-26DE-FC2A-1C584EA1F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688" y="2028152"/>
                <a:ext cx="1475468" cy="276999"/>
              </a:xfrm>
              <a:prstGeom prst="rect">
                <a:avLst/>
              </a:prstGeom>
              <a:blipFill>
                <a:blip r:embed="rId4"/>
                <a:stretch>
                  <a:fillRect l="-2500" t="-4000" r="-1667" b="-32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A437FB-1DB1-E819-152E-736ABBE1EA90}"/>
                  </a:ext>
                </a:extLst>
              </p:cNvPr>
              <p:cNvSpPr txBox="1"/>
              <p:nvPr/>
            </p:nvSpPr>
            <p:spPr>
              <a:xfrm>
                <a:off x="8777226" y="2028151"/>
                <a:ext cx="1651799" cy="27699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=0.5;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A437FB-1DB1-E819-152E-736ABBE1E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7226" y="2028151"/>
                <a:ext cx="1651799" cy="276999"/>
              </a:xfrm>
              <a:prstGeom prst="rect">
                <a:avLst/>
              </a:prstGeom>
              <a:blipFill>
                <a:blip r:embed="rId5"/>
                <a:stretch>
                  <a:fillRect l="-3008" t="-4000" r="-2256" b="-32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533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FEA6-2319-42A8-0EEB-37F785AFE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Algorithmic Bias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6B0DFD-FECD-26DE-FC2A-1C584EA1F8FF}"/>
                  </a:ext>
                </a:extLst>
              </p:cNvPr>
              <p:cNvSpPr txBox="1"/>
              <p:nvPr/>
            </p:nvSpPr>
            <p:spPr>
              <a:xfrm>
                <a:off x="2702688" y="2028152"/>
                <a:ext cx="1475468" cy="27699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=0; </m:t>
                      </m:r>
                      <m:r>
                        <a:rPr lang="it-IT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it-IT" b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6B0DFD-FECD-26DE-FC2A-1C584EA1F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688" y="2028152"/>
                <a:ext cx="1475468" cy="276999"/>
              </a:xfrm>
              <a:prstGeom prst="rect">
                <a:avLst/>
              </a:prstGeom>
              <a:blipFill>
                <a:blip r:embed="rId2"/>
                <a:stretch>
                  <a:fillRect l="-2500" t="-4000" r="-1667" b="-32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A437FB-1DB1-E819-152E-736ABBE1EA90}"/>
                  </a:ext>
                </a:extLst>
              </p:cNvPr>
              <p:cNvSpPr txBox="1"/>
              <p:nvPr/>
            </p:nvSpPr>
            <p:spPr>
              <a:xfrm>
                <a:off x="8777226" y="2028151"/>
                <a:ext cx="1651799" cy="27699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=0.5;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A437FB-1DB1-E819-152E-736ABBE1E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7226" y="2028151"/>
                <a:ext cx="1651799" cy="276999"/>
              </a:xfrm>
              <a:prstGeom prst="rect">
                <a:avLst/>
              </a:prstGeom>
              <a:blipFill>
                <a:blip r:embed="rId3"/>
                <a:stretch>
                  <a:fillRect l="-3008" t="-4000" r="-2256" b="-32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623B317-F3E4-606F-F55E-0F6855646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27" y="2628535"/>
            <a:ext cx="5107148" cy="38486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852EDB-7A49-4744-C1FB-013992E1C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827" y="2628534"/>
            <a:ext cx="5107148" cy="384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90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FEA6-2319-42A8-0EEB-37F785AFE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Algorithmic Bias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6B0DFD-FECD-26DE-FC2A-1C584EA1F8FF}"/>
                  </a:ext>
                </a:extLst>
              </p:cNvPr>
              <p:cNvSpPr txBox="1"/>
              <p:nvPr/>
            </p:nvSpPr>
            <p:spPr>
              <a:xfrm>
                <a:off x="2702688" y="2028152"/>
                <a:ext cx="1603709" cy="27699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=0; </m:t>
                      </m:r>
                      <m:r>
                        <a:rPr lang="it-IT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it-IT" b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6B0DFD-FECD-26DE-FC2A-1C584EA1F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688" y="2028152"/>
                <a:ext cx="1603709" cy="276999"/>
              </a:xfrm>
              <a:prstGeom prst="rect">
                <a:avLst/>
              </a:prstGeom>
              <a:blipFill>
                <a:blip r:embed="rId2"/>
                <a:stretch>
                  <a:fillRect l="-2308" t="-4000" r="-2308" b="-32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A437FB-1DB1-E819-152E-736ABBE1EA90}"/>
                  </a:ext>
                </a:extLst>
              </p:cNvPr>
              <p:cNvSpPr txBox="1"/>
              <p:nvPr/>
            </p:nvSpPr>
            <p:spPr>
              <a:xfrm>
                <a:off x="8777226" y="2028151"/>
                <a:ext cx="1780039" cy="27699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=0.5;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A437FB-1DB1-E819-152E-736ABBE1E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7226" y="2028151"/>
                <a:ext cx="1780039" cy="276999"/>
              </a:xfrm>
              <a:prstGeom prst="rect">
                <a:avLst/>
              </a:prstGeom>
              <a:blipFill>
                <a:blip r:embed="rId3"/>
                <a:stretch>
                  <a:fillRect l="-2797" t="-4000" r="-2098" b="-32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4943FA7-8D35-68C9-1BC5-12703E59A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28" y="2591955"/>
            <a:ext cx="5176538" cy="3900920"/>
          </a:xfrm>
          <a:prstGeom prst="rect">
            <a:avLst/>
          </a:prstGeom>
        </p:spPr>
      </p:pic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882FEA9-63A6-8191-935B-3D2E7F05A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522" y="2642613"/>
            <a:ext cx="5176538" cy="38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76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FEA6-2319-42A8-0EEB-37F785AFE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Algorithmic Bias with MEDIAS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DF6E1-43F4-C2D9-4690-CCA15686EB1F}"/>
              </a:ext>
            </a:extLst>
          </p:cNvPr>
          <p:cNvSpPr txBox="1"/>
          <p:nvPr/>
        </p:nvSpPr>
        <p:spPr>
          <a:xfrm>
            <a:off x="231428" y="1951672"/>
            <a:ext cx="11621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Partendo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dall’Algorithmic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Bias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ora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si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inseriscono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1 o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più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nodi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che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hanno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opinioni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statiche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che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possono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influenzare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le opinion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degli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altri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nodi con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i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quali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entrano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in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relazione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, ma non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cambiano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mai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la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loro</a:t>
            </a:r>
            <a:r>
              <a:rPr lang="en-GB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383A42"/>
                </a:solidFill>
                <a:latin typeface="Menlo" panose="020B0609030804020204" pitchFamily="49" charset="0"/>
              </a:rPr>
              <a:t>opinione</a:t>
            </a:r>
            <a:endParaRPr lang="en-GB" dirty="0">
              <a:solidFill>
                <a:srgbClr val="383A42"/>
              </a:solidFill>
              <a:latin typeface="Menlo" panose="020B060903080402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288DF2-E743-C122-4113-0153827F7353}"/>
                  </a:ext>
                </a:extLst>
              </p:cNvPr>
              <p:cNvSpPr txBox="1"/>
              <p:nvPr/>
            </p:nvSpPr>
            <p:spPr>
              <a:xfrm>
                <a:off x="318802" y="5355027"/>
                <a:ext cx="4912071" cy="1279196"/>
              </a:xfrm>
              <a:custGeom>
                <a:avLst/>
                <a:gdLst>
                  <a:gd name="connsiteX0" fmla="*/ 0 w 4912071"/>
                  <a:gd name="connsiteY0" fmla="*/ 0 h 1279196"/>
                  <a:gd name="connsiteX1" fmla="*/ 712250 w 4912071"/>
                  <a:gd name="connsiteY1" fmla="*/ 0 h 1279196"/>
                  <a:gd name="connsiteX2" fmla="*/ 1277138 w 4912071"/>
                  <a:gd name="connsiteY2" fmla="*/ 0 h 1279196"/>
                  <a:gd name="connsiteX3" fmla="*/ 1743785 w 4912071"/>
                  <a:gd name="connsiteY3" fmla="*/ 0 h 1279196"/>
                  <a:gd name="connsiteX4" fmla="*/ 2259553 w 4912071"/>
                  <a:gd name="connsiteY4" fmla="*/ 0 h 1279196"/>
                  <a:gd name="connsiteX5" fmla="*/ 2922682 w 4912071"/>
                  <a:gd name="connsiteY5" fmla="*/ 0 h 1279196"/>
                  <a:gd name="connsiteX6" fmla="*/ 3389329 w 4912071"/>
                  <a:gd name="connsiteY6" fmla="*/ 0 h 1279196"/>
                  <a:gd name="connsiteX7" fmla="*/ 3855976 w 4912071"/>
                  <a:gd name="connsiteY7" fmla="*/ 0 h 1279196"/>
                  <a:gd name="connsiteX8" fmla="*/ 4371743 w 4912071"/>
                  <a:gd name="connsiteY8" fmla="*/ 0 h 1279196"/>
                  <a:gd name="connsiteX9" fmla="*/ 4912071 w 4912071"/>
                  <a:gd name="connsiteY9" fmla="*/ 0 h 1279196"/>
                  <a:gd name="connsiteX10" fmla="*/ 4912071 w 4912071"/>
                  <a:gd name="connsiteY10" fmla="*/ 601222 h 1279196"/>
                  <a:gd name="connsiteX11" fmla="*/ 4912071 w 4912071"/>
                  <a:gd name="connsiteY11" fmla="*/ 1279196 h 1279196"/>
                  <a:gd name="connsiteX12" fmla="*/ 4445424 w 4912071"/>
                  <a:gd name="connsiteY12" fmla="*/ 1279196 h 1279196"/>
                  <a:gd name="connsiteX13" fmla="*/ 3782295 w 4912071"/>
                  <a:gd name="connsiteY13" fmla="*/ 1279196 h 1279196"/>
                  <a:gd name="connsiteX14" fmla="*/ 3168286 w 4912071"/>
                  <a:gd name="connsiteY14" fmla="*/ 1279196 h 1279196"/>
                  <a:gd name="connsiteX15" fmla="*/ 2554277 w 4912071"/>
                  <a:gd name="connsiteY15" fmla="*/ 1279196 h 1279196"/>
                  <a:gd name="connsiteX16" fmla="*/ 1940268 w 4912071"/>
                  <a:gd name="connsiteY16" fmla="*/ 1279196 h 1279196"/>
                  <a:gd name="connsiteX17" fmla="*/ 1277138 w 4912071"/>
                  <a:gd name="connsiteY17" fmla="*/ 1279196 h 1279196"/>
                  <a:gd name="connsiteX18" fmla="*/ 564888 w 4912071"/>
                  <a:gd name="connsiteY18" fmla="*/ 1279196 h 1279196"/>
                  <a:gd name="connsiteX19" fmla="*/ 0 w 4912071"/>
                  <a:gd name="connsiteY19" fmla="*/ 1279196 h 1279196"/>
                  <a:gd name="connsiteX20" fmla="*/ 0 w 4912071"/>
                  <a:gd name="connsiteY20" fmla="*/ 677974 h 1279196"/>
                  <a:gd name="connsiteX21" fmla="*/ 0 w 4912071"/>
                  <a:gd name="connsiteY21" fmla="*/ 0 h 1279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12071" h="1279196" extrusionOk="0">
                    <a:moveTo>
                      <a:pt x="0" y="0"/>
                    </a:moveTo>
                    <a:cubicBezTo>
                      <a:pt x="239787" y="-13532"/>
                      <a:pt x="468350" y="8398"/>
                      <a:pt x="712250" y="0"/>
                    </a:cubicBezTo>
                    <a:cubicBezTo>
                      <a:pt x="956150" y="-8398"/>
                      <a:pt x="1061783" y="-8779"/>
                      <a:pt x="1277138" y="0"/>
                    </a:cubicBezTo>
                    <a:cubicBezTo>
                      <a:pt x="1492493" y="8779"/>
                      <a:pt x="1543415" y="9717"/>
                      <a:pt x="1743785" y="0"/>
                    </a:cubicBezTo>
                    <a:cubicBezTo>
                      <a:pt x="1944155" y="-9717"/>
                      <a:pt x="2081252" y="15117"/>
                      <a:pt x="2259553" y="0"/>
                    </a:cubicBezTo>
                    <a:cubicBezTo>
                      <a:pt x="2437854" y="-15117"/>
                      <a:pt x="2606852" y="15732"/>
                      <a:pt x="2922682" y="0"/>
                    </a:cubicBezTo>
                    <a:cubicBezTo>
                      <a:pt x="3238512" y="-15732"/>
                      <a:pt x="3186144" y="17741"/>
                      <a:pt x="3389329" y="0"/>
                    </a:cubicBezTo>
                    <a:cubicBezTo>
                      <a:pt x="3592514" y="-17741"/>
                      <a:pt x="3630595" y="-19462"/>
                      <a:pt x="3855976" y="0"/>
                    </a:cubicBezTo>
                    <a:cubicBezTo>
                      <a:pt x="4081357" y="19462"/>
                      <a:pt x="4241690" y="-20330"/>
                      <a:pt x="4371743" y="0"/>
                    </a:cubicBezTo>
                    <a:cubicBezTo>
                      <a:pt x="4501796" y="20330"/>
                      <a:pt x="4711512" y="-20878"/>
                      <a:pt x="4912071" y="0"/>
                    </a:cubicBezTo>
                    <a:cubicBezTo>
                      <a:pt x="4892112" y="120564"/>
                      <a:pt x="4940043" y="429753"/>
                      <a:pt x="4912071" y="601222"/>
                    </a:cubicBezTo>
                    <a:cubicBezTo>
                      <a:pt x="4884099" y="772691"/>
                      <a:pt x="4897884" y="978731"/>
                      <a:pt x="4912071" y="1279196"/>
                    </a:cubicBezTo>
                    <a:cubicBezTo>
                      <a:pt x="4745092" y="1262031"/>
                      <a:pt x="4656004" y="1285518"/>
                      <a:pt x="4445424" y="1279196"/>
                    </a:cubicBezTo>
                    <a:cubicBezTo>
                      <a:pt x="4234844" y="1272874"/>
                      <a:pt x="3942095" y="1258552"/>
                      <a:pt x="3782295" y="1279196"/>
                    </a:cubicBezTo>
                    <a:cubicBezTo>
                      <a:pt x="3622495" y="1299840"/>
                      <a:pt x="3389371" y="1271178"/>
                      <a:pt x="3168286" y="1279196"/>
                    </a:cubicBezTo>
                    <a:cubicBezTo>
                      <a:pt x="2947201" y="1287214"/>
                      <a:pt x="2827424" y="1268417"/>
                      <a:pt x="2554277" y="1279196"/>
                    </a:cubicBezTo>
                    <a:cubicBezTo>
                      <a:pt x="2281130" y="1289975"/>
                      <a:pt x="2139304" y="1299955"/>
                      <a:pt x="1940268" y="1279196"/>
                    </a:cubicBezTo>
                    <a:cubicBezTo>
                      <a:pt x="1741232" y="1258437"/>
                      <a:pt x="1548247" y="1299593"/>
                      <a:pt x="1277138" y="1279196"/>
                    </a:cubicBezTo>
                    <a:cubicBezTo>
                      <a:pt x="1006029" y="1258800"/>
                      <a:pt x="903682" y="1306657"/>
                      <a:pt x="564888" y="1279196"/>
                    </a:cubicBezTo>
                    <a:cubicBezTo>
                      <a:pt x="226094" y="1251736"/>
                      <a:pt x="282375" y="1289703"/>
                      <a:pt x="0" y="1279196"/>
                    </a:cubicBezTo>
                    <a:cubicBezTo>
                      <a:pt x="4299" y="985221"/>
                      <a:pt x="5550" y="951149"/>
                      <a:pt x="0" y="677974"/>
                    </a:cubicBezTo>
                    <a:cubicBezTo>
                      <a:pt x="-5550" y="404799"/>
                      <a:pt x="-17382" y="165184"/>
                      <a:pt x="0" y="0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420554638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r>
                  <a:rPr lang="en-GB" sz="1600" b="1" dirty="0">
                    <a:solidFill>
                      <a:srgbClr val="383A42"/>
                    </a:solidFill>
                    <a:latin typeface="Menlo" panose="020B0609030804020204" pitchFamily="49" charset="0"/>
                  </a:rPr>
                  <a:t>Variabili del </a:t>
                </a:r>
                <a:r>
                  <a:rPr lang="en-GB" sz="1600" b="1" dirty="0" err="1">
                    <a:solidFill>
                      <a:srgbClr val="383A42"/>
                    </a:solidFill>
                    <a:latin typeface="Menlo" panose="020B0609030804020204" pitchFamily="49" charset="0"/>
                  </a:rPr>
                  <a:t>modello</a:t>
                </a:r>
                <a:endParaRPr lang="en-GB" sz="1600" b="1" dirty="0">
                  <a:solidFill>
                    <a:srgbClr val="383A42"/>
                  </a:solidFill>
                  <a:latin typeface="Menlo" panose="020B0609030804020204" pitchFamily="49" charset="0"/>
                </a:endParaRPr>
              </a:p>
              <a:p>
                <a:endParaRPr lang="en-GB" sz="300" b="1" dirty="0">
                  <a:solidFill>
                    <a:srgbClr val="383A42"/>
                  </a:solidFill>
                  <a:latin typeface="Menlo" panose="020B0609030804020204" pitchFamily="49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rgbClr val="383A42"/>
                    </a:solidFill>
                    <a:latin typeface="Menlo" panose="020B0609030804020204" pitchFamily="49" charset="0"/>
                  </a:rPr>
                  <a:t>Bias: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rgbClr val="383A42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it-IT" sz="1400" b="0" dirty="0">
                  <a:solidFill>
                    <a:srgbClr val="383A42"/>
                  </a:solidFill>
                  <a:effectLst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 err="1">
                    <a:solidFill>
                      <a:srgbClr val="383A42"/>
                    </a:solidFill>
                    <a:latin typeface="Menlo" panose="020B0609030804020204" pitchFamily="49" charset="0"/>
                  </a:rPr>
                  <a:t>Distanza</a:t>
                </a:r>
                <a:r>
                  <a:rPr lang="en-GB" sz="1400" dirty="0">
                    <a:solidFill>
                      <a:srgbClr val="383A42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GB" sz="1400" dirty="0" err="1">
                    <a:solidFill>
                      <a:srgbClr val="383A42"/>
                    </a:solidFill>
                    <a:latin typeface="Menlo" panose="020B0609030804020204" pitchFamily="49" charset="0"/>
                  </a:rPr>
                  <a:t>tra</a:t>
                </a:r>
                <a:r>
                  <a:rPr lang="en-GB" sz="1400" dirty="0">
                    <a:solidFill>
                      <a:srgbClr val="383A42"/>
                    </a:solidFill>
                    <a:latin typeface="Menlo" panose="020B0609030804020204" pitchFamily="49" charset="0"/>
                  </a:rPr>
                  <a:t> le </a:t>
                </a:r>
                <a:r>
                  <a:rPr lang="en-GB" sz="1400" dirty="0" err="1">
                    <a:solidFill>
                      <a:srgbClr val="383A42"/>
                    </a:solidFill>
                    <a:latin typeface="Menlo" panose="020B0609030804020204" pitchFamily="49" charset="0"/>
                  </a:rPr>
                  <a:t>opinioni</a:t>
                </a:r>
                <a:r>
                  <a:rPr lang="en-GB" sz="1400" dirty="0">
                    <a:solidFill>
                      <a:srgbClr val="383A42"/>
                    </a:solidFill>
                    <a:latin typeface="Menlo" panose="020B0609030804020204" pitchFamily="49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sz="1400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sz="1400" b="0" i="1" smtClean="0">
                        <a:solidFill>
                          <a:srgbClr val="383A4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it-IT" sz="1400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400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400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sz="1400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it-IT" sz="1400" b="0" i="1" smtClean="0">
                            <a:solidFill>
                              <a:srgbClr val="383A4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sz="1400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400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it-IT" sz="1400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b="0" i="1" smtClean="0">
                                <a:solidFill>
                                  <a:srgbClr val="383A4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it-IT" sz="1400" dirty="0">
                  <a:solidFill>
                    <a:srgbClr val="383A4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rgbClr val="383A42"/>
                    </a:solidFill>
                    <a:latin typeface="Menlo" panose="020B0609030804020204" pitchFamily="49" charset="0"/>
                  </a:rPr>
                  <a:t>Threshold distance: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rgbClr val="383A42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sz="1400" dirty="0">
                    <a:solidFill>
                      <a:srgbClr val="383A42"/>
                    </a:solidFill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rgbClr val="383A42"/>
                    </a:solidFill>
                    <a:latin typeface="Menlo" panose="020B0609030804020204" pitchFamily="49" charset="0"/>
                  </a:rPr>
                  <a:t>Probability of Media interaction: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solidFill>
                              <a:srgbClr val="383A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solidFill>
                              <a:srgbClr val="383A4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400" b="0" i="1" smtClean="0">
                            <a:solidFill>
                              <a:srgbClr val="383A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it-IT" sz="1400" b="0" dirty="0">
                  <a:solidFill>
                    <a:srgbClr val="383A42"/>
                  </a:solidFill>
                  <a:effectLst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288DF2-E743-C122-4113-0153827F7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02" y="5355027"/>
                <a:ext cx="4912071" cy="1279196"/>
              </a:xfrm>
              <a:prstGeom prst="rect">
                <a:avLst/>
              </a:prstGeom>
              <a:blipFill>
                <a:blip r:embed="rId2"/>
                <a:stretch>
                  <a:fillRect l="-256" b="-1887"/>
                </a:stretch>
              </a:blip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4205546383">
                      <a:custGeom>
                        <a:avLst/>
                        <a:gdLst>
                          <a:gd name="connsiteX0" fmla="*/ 0 w 4912071"/>
                          <a:gd name="connsiteY0" fmla="*/ 0 h 1279196"/>
                          <a:gd name="connsiteX1" fmla="*/ 712250 w 4912071"/>
                          <a:gd name="connsiteY1" fmla="*/ 0 h 1279196"/>
                          <a:gd name="connsiteX2" fmla="*/ 1277138 w 4912071"/>
                          <a:gd name="connsiteY2" fmla="*/ 0 h 1279196"/>
                          <a:gd name="connsiteX3" fmla="*/ 1743785 w 4912071"/>
                          <a:gd name="connsiteY3" fmla="*/ 0 h 1279196"/>
                          <a:gd name="connsiteX4" fmla="*/ 2259553 w 4912071"/>
                          <a:gd name="connsiteY4" fmla="*/ 0 h 1279196"/>
                          <a:gd name="connsiteX5" fmla="*/ 2922682 w 4912071"/>
                          <a:gd name="connsiteY5" fmla="*/ 0 h 1279196"/>
                          <a:gd name="connsiteX6" fmla="*/ 3389329 w 4912071"/>
                          <a:gd name="connsiteY6" fmla="*/ 0 h 1279196"/>
                          <a:gd name="connsiteX7" fmla="*/ 3855976 w 4912071"/>
                          <a:gd name="connsiteY7" fmla="*/ 0 h 1279196"/>
                          <a:gd name="connsiteX8" fmla="*/ 4371743 w 4912071"/>
                          <a:gd name="connsiteY8" fmla="*/ 0 h 1279196"/>
                          <a:gd name="connsiteX9" fmla="*/ 4912071 w 4912071"/>
                          <a:gd name="connsiteY9" fmla="*/ 0 h 1279196"/>
                          <a:gd name="connsiteX10" fmla="*/ 4912071 w 4912071"/>
                          <a:gd name="connsiteY10" fmla="*/ 601222 h 1279196"/>
                          <a:gd name="connsiteX11" fmla="*/ 4912071 w 4912071"/>
                          <a:gd name="connsiteY11" fmla="*/ 1279196 h 1279196"/>
                          <a:gd name="connsiteX12" fmla="*/ 4445424 w 4912071"/>
                          <a:gd name="connsiteY12" fmla="*/ 1279196 h 1279196"/>
                          <a:gd name="connsiteX13" fmla="*/ 3782295 w 4912071"/>
                          <a:gd name="connsiteY13" fmla="*/ 1279196 h 1279196"/>
                          <a:gd name="connsiteX14" fmla="*/ 3168286 w 4912071"/>
                          <a:gd name="connsiteY14" fmla="*/ 1279196 h 1279196"/>
                          <a:gd name="connsiteX15" fmla="*/ 2554277 w 4912071"/>
                          <a:gd name="connsiteY15" fmla="*/ 1279196 h 1279196"/>
                          <a:gd name="connsiteX16" fmla="*/ 1940268 w 4912071"/>
                          <a:gd name="connsiteY16" fmla="*/ 1279196 h 1279196"/>
                          <a:gd name="connsiteX17" fmla="*/ 1277138 w 4912071"/>
                          <a:gd name="connsiteY17" fmla="*/ 1279196 h 1279196"/>
                          <a:gd name="connsiteX18" fmla="*/ 564888 w 4912071"/>
                          <a:gd name="connsiteY18" fmla="*/ 1279196 h 1279196"/>
                          <a:gd name="connsiteX19" fmla="*/ 0 w 4912071"/>
                          <a:gd name="connsiteY19" fmla="*/ 1279196 h 1279196"/>
                          <a:gd name="connsiteX20" fmla="*/ 0 w 4912071"/>
                          <a:gd name="connsiteY20" fmla="*/ 677974 h 1279196"/>
                          <a:gd name="connsiteX21" fmla="*/ 0 w 4912071"/>
                          <a:gd name="connsiteY21" fmla="*/ 0 h 12791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</a:cxnLst>
                        <a:rect l="l" t="t" r="r" b="b"/>
                        <a:pathLst>
                          <a:path w="4912071" h="1279196" extrusionOk="0">
                            <a:moveTo>
                              <a:pt x="0" y="0"/>
                            </a:moveTo>
                            <a:cubicBezTo>
                              <a:pt x="239787" y="-13532"/>
                              <a:pt x="468350" y="8398"/>
                              <a:pt x="712250" y="0"/>
                            </a:cubicBezTo>
                            <a:cubicBezTo>
                              <a:pt x="956150" y="-8398"/>
                              <a:pt x="1061783" y="-8779"/>
                              <a:pt x="1277138" y="0"/>
                            </a:cubicBezTo>
                            <a:cubicBezTo>
                              <a:pt x="1492493" y="8779"/>
                              <a:pt x="1543415" y="9717"/>
                              <a:pt x="1743785" y="0"/>
                            </a:cubicBezTo>
                            <a:cubicBezTo>
                              <a:pt x="1944155" y="-9717"/>
                              <a:pt x="2081252" y="15117"/>
                              <a:pt x="2259553" y="0"/>
                            </a:cubicBezTo>
                            <a:cubicBezTo>
                              <a:pt x="2437854" y="-15117"/>
                              <a:pt x="2606852" y="15732"/>
                              <a:pt x="2922682" y="0"/>
                            </a:cubicBezTo>
                            <a:cubicBezTo>
                              <a:pt x="3238512" y="-15732"/>
                              <a:pt x="3186144" y="17741"/>
                              <a:pt x="3389329" y="0"/>
                            </a:cubicBezTo>
                            <a:cubicBezTo>
                              <a:pt x="3592514" y="-17741"/>
                              <a:pt x="3630595" y="-19462"/>
                              <a:pt x="3855976" y="0"/>
                            </a:cubicBezTo>
                            <a:cubicBezTo>
                              <a:pt x="4081357" y="19462"/>
                              <a:pt x="4241690" y="-20330"/>
                              <a:pt x="4371743" y="0"/>
                            </a:cubicBezTo>
                            <a:cubicBezTo>
                              <a:pt x="4501796" y="20330"/>
                              <a:pt x="4711512" y="-20878"/>
                              <a:pt x="4912071" y="0"/>
                            </a:cubicBezTo>
                            <a:cubicBezTo>
                              <a:pt x="4892112" y="120564"/>
                              <a:pt x="4940043" y="429753"/>
                              <a:pt x="4912071" y="601222"/>
                            </a:cubicBezTo>
                            <a:cubicBezTo>
                              <a:pt x="4884099" y="772691"/>
                              <a:pt x="4897884" y="978731"/>
                              <a:pt x="4912071" y="1279196"/>
                            </a:cubicBezTo>
                            <a:cubicBezTo>
                              <a:pt x="4745092" y="1262031"/>
                              <a:pt x="4656004" y="1285518"/>
                              <a:pt x="4445424" y="1279196"/>
                            </a:cubicBezTo>
                            <a:cubicBezTo>
                              <a:pt x="4234844" y="1272874"/>
                              <a:pt x="3942095" y="1258552"/>
                              <a:pt x="3782295" y="1279196"/>
                            </a:cubicBezTo>
                            <a:cubicBezTo>
                              <a:pt x="3622495" y="1299840"/>
                              <a:pt x="3389371" y="1271178"/>
                              <a:pt x="3168286" y="1279196"/>
                            </a:cubicBezTo>
                            <a:cubicBezTo>
                              <a:pt x="2947201" y="1287214"/>
                              <a:pt x="2827424" y="1268417"/>
                              <a:pt x="2554277" y="1279196"/>
                            </a:cubicBezTo>
                            <a:cubicBezTo>
                              <a:pt x="2281130" y="1289975"/>
                              <a:pt x="2139304" y="1299955"/>
                              <a:pt x="1940268" y="1279196"/>
                            </a:cubicBezTo>
                            <a:cubicBezTo>
                              <a:pt x="1741232" y="1258437"/>
                              <a:pt x="1548247" y="1299593"/>
                              <a:pt x="1277138" y="1279196"/>
                            </a:cubicBezTo>
                            <a:cubicBezTo>
                              <a:pt x="1006029" y="1258800"/>
                              <a:pt x="903682" y="1306657"/>
                              <a:pt x="564888" y="1279196"/>
                            </a:cubicBezTo>
                            <a:cubicBezTo>
                              <a:pt x="226094" y="1251736"/>
                              <a:pt x="282375" y="1289703"/>
                              <a:pt x="0" y="1279196"/>
                            </a:cubicBezTo>
                            <a:cubicBezTo>
                              <a:pt x="4299" y="985221"/>
                              <a:pt x="5550" y="951149"/>
                              <a:pt x="0" y="677974"/>
                            </a:cubicBezTo>
                            <a:cubicBezTo>
                              <a:pt x="-5550" y="404799"/>
                              <a:pt x="-17382" y="1651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7D8D6D2-99C8-293B-B2E8-EBA3B02AF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25" y="3056647"/>
            <a:ext cx="1852703" cy="185270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C0DA79-E70D-FD11-70A1-95381DAF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916" y="2964098"/>
            <a:ext cx="1868191" cy="21072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5BE8C2-A288-CF10-85D7-BD54A4B72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73" y="3159725"/>
            <a:ext cx="1731698" cy="1668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184B86-A2A6-2465-FA97-3EAFB96172BD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2437528" y="3982999"/>
            <a:ext cx="2793345" cy="1102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4CF9D5-132F-50F8-4B7D-F99ACCCC3E62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6962571" y="3994025"/>
            <a:ext cx="2793345" cy="2369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469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BFEA6-2319-42A8-0EEB-37F785AFE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500"/>
              <a:t>Algorithmic Bias with MEDIAS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A7C56E5-83CF-8436-083A-5D8696D75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908" y="1203603"/>
            <a:ext cx="6439588" cy="1465006"/>
          </a:xfrm>
          <a:prstGeom prst="rect">
            <a:avLst/>
          </a:prstGeom>
        </p:spPr>
      </p:pic>
      <p:sp>
        <p:nvSpPr>
          <p:cNvPr id="32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B6492E"/>
          </a:solidFill>
          <a:ln w="38100" cap="rnd">
            <a:solidFill>
              <a:srgbClr val="B6492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3F3161-8CBB-27CB-151B-6380533C4D79}"/>
              </a:ext>
            </a:extLst>
          </p:cNvPr>
          <p:cNvSpPr/>
          <p:nvPr/>
        </p:nvSpPr>
        <p:spPr>
          <a:xfrm>
            <a:off x="3449256" y="5265270"/>
            <a:ext cx="5324354" cy="660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400FE84-E6FA-57A0-06BE-C510CE854A05}"/>
              </a:ext>
            </a:extLst>
          </p:cNvPr>
          <p:cNvSpPr/>
          <p:nvPr/>
        </p:nvSpPr>
        <p:spPr>
          <a:xfrm>
            <a:off x="4064794" y="5536484"/>
            <a:ext cx="4062413" cy="117913"/>
          </a:xfrm>
          <a:custGeom>
            <a:avLst/>
            <a:gdLst>
              <a:gd name="connsiteX0" fmla="*/ 0 w 4062413"/>
              <a:gd name="connsiteY0" fmla="*/ 64865 h 117913"/>
              <a:gd name="connsiteX1" fmla="*/ 85902 w 4062413"/>
              <a:gd name="connsiteY1" fmla="*/ 69854 h 117913"/>
              <a:gd name="connsiteX2" fmla="*/ 343611 w 4062413"/>
              <a:gd name="connsiteY2" fmla="*/ 59875 h 117913"/>
              <a:gd name="connsiteX3" fmla="*/ 490873 w 4062413"/>
              <a:gd name="connsiteY3" fmla="*/ 39916 h 117913"/>
              <a:gd name="connsiteX4" fmla="*/ 527688 w 4062413"/>
              <a:gd name="connsiteY4" fmla="*/ 34926 h 117913"/>
              <a:gd name="connsiteX5" fmla="*/ 564504 w 4062413"/>
              <a:gd name="connsiteY5" fmla="*/ 29937 h 117913"/>
              <a:gd name="connsiteX6" fmla="*/ 613591 w 4062413"/>
              <a:gd name="connsiteY6" fmla="*/ 9979 h 117913"/>
              <a:gd name="connsiteX7" fmla="*/ 687222 w 4062413"/>
              <a:gd name="connsiteY7" fmla="*/ 0 h 117913"/>
              <a:gd name="connsiteX8" fmla="*/ 994017 w 4062413"/>
              <a:gd name="connsiteY8" fmla="*/ 4989 h 117913"/>
              <a:gd name="connsiteX9" fmla="*/ 1129007 w 4062413"/>
              <a:gd name="connsiteY9" fmla="*/ 14968 h 117913"/>
              <a:gd name="connsiteX10" fmla="*/ 1165822 w 4062413"/>
              <a:gd name="connsiteY10" fmla="*/ 19958 h 117913"/>
              <a:gd name="connsiteX11" fmla="*/ 1227182 w 4062413"/>
              <a:gd name="connsiteY11" fmla="*/ 24947 h 117913"/>
              <a:gd name="connsiteX12" fmla="*/ 1263997 w 4062413"/>
              <a:gd name="connsiteY12" fmla="*/ 29937 h 117913"/>
              <a:gd name="connsiteX13" fmla="*/ 1313085 w 4062413"/>
              <a:gd name="connsiteY13" fmla="*/ 34926 h 117913"/>
              <a:gd name="connsiteX14" fmla="*/ 1349900 w 4062413"/>
              <a:gd name="connsiteY14" fmla="*/ 39916 h 117913"/>
              <a:gd name="connsiteX15" fmla="*/ 1423531 w 4062413"/>
              <a:gd name="connsiteY15" fmla="*/ 44906 h 117913"/>
              <a:gd name="connsiteX16" fmla="*/ 1472617 w 4062413"/>
              <a:gd name="connsiteY16" fmla="*/ 49896 h 117913"/>
              <a:gd name="connsiteX17" fmla="*/ 1595336 w 4062413"/>
              <a:gd name="connsiteY17" fmla="*/ 59875 h 117913"/>
              <a:gd name="connsiteX18" fmla="*/ 2208926 w 4062413"/>
              <a:gd name="connsiteY18" fmla="*/ 54885 h 117913"/>
              <a:gd name="connsiteX19" fmla="*/ 2478906 w 4062413"/>
              <a:gd name="connsiteY19" fmla="*/ 34926 h 117913"/>
              <a:gd name="connsiteX20" fmla="*/ 2527994 w 4062413"/>
              <a:gd name="connsiteY20" fmla="*/ 29937 h 117913"/>
              <a:gd name="connsiteX21" fmla="*/ 2564809 w 4062413"/>
              <a:gd name="connsiteY21" fmla="*/ 24947 h 117913"/>
              <a:gd name="connsiteX22" fmla="*/ 2662984 w 4062413"/>
              <a:gd name="connsiteY22" fmla="*/ 14968 h 117913"/>
              <a:gd name="connsiteX23" fmla="*/ 2797974 w 4062413"/>
              <a:gd name="connsiteY23" fmla="*/ 0 h 117913"/>
              <a:gd name="connsiteX24" fmla="*/ 2969780 w 4062413"/>
              <a:gd name="connsiteY24" fmla="*/ 4989 h 117913"/>
              <a:gd name="connsiteX25" fmla="*/ 3104769 w 4062413"/>
              <a:gd name="connsiteY25" fmla="*/ 19958 h 117913"/>
              <a:gd name="connsiteX26" fmla="*/ 3166129 w 4062413"/>
              <a:gd name="connsiteY26" fmla="*/ 24947 h 117913"/>
              <a:gd name="connsiteX27" fmla="*/ 3239760 w 4062413"/>
              <a:gd name="connsiteY27" fmla="*/ 39916 h 117913"/>
              <a:gd name="connsiteX28" fmla="*/ 3313390 w 4062413"/>
              <a:gd name="connsiteY28" fmla="*/ 49896 h 117913"/>
              <a:gd name="connsiteX29" fmla="*/ 3399293 w 4062413"/>
              <a:gd name="connsiteY29" fmla="*/ 69854 h 117913"/>
              <a:gd name="connsiteX30" fmla="*/ 3436109 w 4062413"/>
              <a:gd name="connsiteY30" fmla="*/ 79833 h 117913"/>
              <a:gd name="connsiteX31" fmla="*/ 3485196 w 4062413"/>
              <a:gd name="connsiteY31" fmla="*/ 84823 h 117913"/>
              <a:gd name="connsiteX32" fmla="*/ 3558827 w 4062413"/>
              <a:gd name="connsiteY32" fmla="*/ 94802 h 117913"/>
              <a:gd name="connsiteX33" fmla="*/ 3644729 w 4062413"/>
              <a:gd name="connsiteY33" fmla="*/ 104781 h 117913"/>
              <a:gd name="connsiteX34" fmla="*/ 3767447 w 4062413"/>
              <a:gd name="connsiteY34" fmla="*/ 109771 h 117913"/>
              <a:gd name="connsiteX35" fmla="*/ 4061971 w 4062413"/>
              <a:gd name="connsiteY35" fmla="*/ 89813 h 117913"/>
              <a:gd name="connsiteX36" fmla="*/ 4061971 w 4062413"/>
              <a:gd name="connsiteY36" fmla="*/ 84823 h 11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062413" h="117913" extrusionOk="0">
                <a:moveTo>
                  <a:pt x="0" y="64865"/>
                </a:moveTo>
                <a:cubicBezTo>
                  <a:pt x="29784" y="63882"/>
                  <a:pt x="60637" y="70515"/>
                  <a:pt x="85902" y="69854"/>
                </a:cubicBezTo>
                <a:cubicBezTo>
                  <a:pt x="199146" y="74234"/>
                  <a:pt x="260032" y="71563"/>
                  <a:pt x="343611" y="59875"/>
                </a:cubicBezTo>
                <a:cubicBezTo>
                  <a:pt x="412145" y="51070"/>
                  <a:pt x="448399" y="46378"/>
                  <a:pt x="490873" y="39916"/>
                </a:cubicBezTo>
                <a:cubicBezTo>
                  <a:pt x="502679" y="39336"/>
                  <a:pt x="509314" y="35771"/>
                  <a:pt x="527688" y="34926"/>
                </a:cubicBezTo>
                <a:cubicBezTo>
                  <a:pt x="543548" y="31172"/>
                  <a:pt x="551212" y="30496"/>
                  <a:pt x="564504" y="29937"/>
                </a:cubicBezTo>
                <a:cubicBezTo>
                  <a:pt x="580381" y="26958"/>
                  <a:pt x="591261" y="13385"/>
                  <a:pt x="613591" y="9979"/>
                </a:cubicBezTo>
                <a:cubicBezTo>
                  <a:pt x="636354" y="9849"/>
                  <a:pt x="668729" y="5716"/>
                  <a:pt x="687222" y="0"/>
                </a:cubicBezTo>
                <a:cubicBezTo>
                  <a:pt x="810655" y="-12313"/>
                  <a:pt x="892798" y="17675"/>
                  <a:pt x="994017" y="4989"/>
                </a:cubicBezTo>
                <a:cubicBezTo>
                  <a:pt x="1005249" y="7883"/>
                  <a:pt x="1110802" y="13953"/>
                  <a:pt x="1129007" y="14968"/>
                </a:cubicBezTo>
                <a:cubicBezTo>
                  <a:pt x="1141002" y="16413"/>
                  <a:pt x="1151274" y="20083"/>
                  <a:pt x="1165822" y="19958"/>
                </a:cubicBezTo>
                <a:cubicBezTo>
                  <a:pt x="1183481" y="17788"/>
                  <a:pt x="1208823" y="24509"/>
                  <a:pt x="1227182" y="24947"/>
                </a:cubicBezTo>
                <a:cubicBezTo>
                  <a:pt x="1238849" y="24167"/>
                  <a:pt x="1251642" y="28815"/>
                  <a:pt x="1263997" y="29937"/>
                </a:cubicBezTo>
                <a:cubicBezTo>
                  <a:pt x="1277712" y="32402"/>
                  <a:pt x="1296367" y="29187"/>
                  <a:pt x="1313085" y="34926"/>
                </a:cubicBezTo>
                <a:cubicBezTo>
                  <a:pt x="1324630" y="34811"/>
                  <a:pt x="1337464" y="38578"/>
                  <a:pt x="1349900" y="39916"/>
                </a:cubicBezTo>
                <a:cubicBezTo>
                  <a:pt x="1379264" y="42821"/>
                  <a:pt x="1399447" y="42195"/>
                  <a:pt x="1423531" y="44906"/>
                </a:cubicBezTo>
                <a:cubicBezTo>
                  <a:pt x="1437355" y="47028"/>
                  <a:pt x="1454540" y="47856"/>
                  <a:pt x="1472617" y="49896"/>
                </a:cubicBezTo>
                <a:cubicBezTo>
                  <a:pt x="1614129" y="55389"/>
                  <a:pt x="1458434" y="56009"/>
                  <a:pt x="1595336" y="59875"/>
                </a:cubicBezTo>
                <a:cubicBezTo>
                  <a:pt x="1769350" y="26823"/>
                  <a:pt x="2001122" y="23903"/>
                  <a:pt x="2208926" y="54885"/>
                </a:cubicBezTo>
                <a:cubicBezTo>
                  <a:pt x="2312822" y="56455"/>
                  <a:pt x="2384137" y="42052"/>
                  <a:pt x="2478906" y="34926"/>
                </a:cubicBezTo>
                <a:cubicBezTo>
                  <a:pt x="2496696" y="32042"/>
                  <a:pt x="2511438" y="31375"/>
                  <a:pt x="2527994" y="29937"/>
                </a:cubicBezTo>
                <a:cubicBezTo>
                  <a:pt x="2541127" y="28542"/>
                  <a:pt x="2554128" y="26823"/>
                  <a:pt x="2564809" y="24947"/>
                </a:cubicBezTo>
                <a:cubicBezTo>
                  <a:pt x="2600286" y="18193"/>
                  <a:pt x="2633892" y="15798"/>
                  <a:pt x="2662984" y="14968"/>
                </a:cubicBezTo>
                <a:cubicBezTo>
                  <a:pt x="2755670" y="4889"/>
                  <a:pt x="2715708" y="17214"/>
                  <a:pt x="2797974" y="0"/>
                </a:cubicBezTo>
                <a:cubicBezTo>
                  <a:pt x="2847454" y="5119"/>
                  <a:pt x="2911044" y="495"/>
                  <a:pt x="2969780" y="4989"/>
                </a:cubicBezTo>
                <a:cubicBezTo>
                  <a:pt x="3080298" y="14621"/>
                  <a:pt x="2976029" y="11111"/>
                  <a:pt x="3104769" y="19958"/>
                </a:cubicBezTo>
                <a:cubicBezTo>
                  <a:pt x="3120790" y="21039"/>
                  <a:pt x="3140520" y="22178"/>
                  <a:pt x="3166129" y="24947"/>
                </a:cubicBezTo>
                <a:cubicBezTo>
                  <a:pt x="3190788" y="24483"/>
                  <a:pt x="3216530" y="32291"/>
                  <a:pt x="3239760" y="39916"/>
                </a:cubicBezTo>
                <a:cubicBezTo>
                  <a:pt x="3263641" y="43963"/>
                  <a:pt x="3313390" y="49896"/>
                  <a:pt x="3313390" y="49896"/>
                </a:cubicBezTo>
                <a:cubicBezTo>
                  <a:pt x="3415679" y="93125"/>
                  <a:pt x="3296910" y="59994"/>
                  <a:pt x="3399293" y="69854"/>
                </a:cubicBezTo>
                <a:cubicBezTo>
                  <a:pt x="3412294" y="71007"/>
                  <a:pt x="3422852" y="77248"/>
                  <a:pt x="3436109" y="79833"/>
                </a:cubicBezTo>
                <a:cubicBezTo>
                  <a:pt x="3452172" y="84956"/>
                  <a:pt x="3465567" y="84535"/>
                  <a:pt x="3485196" y="84823"/>
                </a:cubicBezTo>
                <a:cubicBezTo>
                  <a:pt x="3509386" y="92832"/>
                  <a:pt x="3534755" y="90368"/>
                  <a:pt x="3558827" y="94802"/>
                </a:cubicBezTo>
                <a:cubicBezTo>
                  <a:pt x="3581450" y="100493"/>
                  <a:pt x="3622629" y="104607"/>
                  <a:pt x="3644729" y="104781"/>
                </a:cubicBezTo>
                <a:cubicBezTo>
                  <a:pt x="3689523" y="107201"/>
                  <a:pt x="3727064" y="108979"/>
                  <a:pt x="3767447" y="109771"/>
                </a:cubicBezTo>
                <a:cubicBezTo>
                  <a:pt x="3979814" y="113203"/>
                  <a:pt x="4026652" y="146003"/>
                  <a:pt x="4061971" y="89813"/>
                </a:cubicBezTo>
                <a:cubicBezTo>
                  <a:pt x="4062829" y="88073"/>
                  <a:pt x="4061746" y="86795"/>
                  <a:pt x="4061971" y="84823"/>
                </a:cubicBezTo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48302887">
                  <a:custGeom>
                    <a:avLst/>
                    <a:gdLst>
                      <a:gd name="connsiteX0" fmla="*/ 0 w 3831637"/>
                      <a:gd name="connsiteY0" fmla="*/ 150471 h 273529"/>
                      <a:gd name="connsiteX1" fmla="*/ 81023 w 3831637"/>
                      <a:gd name="connsiteY1" fmla="*/ 162045 h 273529"/>
                      <a:gd name="connsiteX2" fmla="*/ 324092 w 3831637"/>
                      <a:gd name="connsiteY2" fmla="*/ 138896 h 273529"/>
                      <a:gd name="connsiteX3" fmla="*/ 462988 w 3831637"/>
                      <a:gd name="connsiteY3" fmla="*/ 92597 h 273529"/>
                      <a:gd name="connsiteX4" fmla="*/ 497712 w 3831637"/>
                      <a:gd name="connsiteY4" fmla="*/ 81022 h 273529"/>
                      <a:gd name="connsiteX5" fmla="*/ 532436 w 3831637"/>
                      <a:gd name="connsiteY5" fmla="*/ 69448 h 273529"/>
                      <a:gd name="connsiteX6" fmla="*/ 578735 w 3831637"/>
                      <a:gd name="connsiteY6" fmla="*/ 23149 h 273529"/>
                      <a:gd name="connsiteX7" fmla="*/ 648183 w 3831637"/>
                      <a:gd name="connsiteY7" fmla="*/ 0 h 273529"/>
                      <a:gd name="connsiteX8" fmla="*/ 937550 w 3831637"/>
                      <a:gd name="connsiteY8" fmla="*/ 11574 h 273529"/>
                      <a:gd name="connsiteX9" fmla="*/ 1064871 w 3831637"/>
                      <a:gd name="connsiteY9" fmla="*/ 34724 h 273529"/>
                      <a:gd name="connsiteX10" fmla="*/ 1099595 w 3831637"/>
                      <a:gd name="connsiteY10" fmla="*/ 46298 h 273529"/>
                      <a:gd name="connsiteX11" fmla="*/ 1157469 w 3831637"/>
                      <a:gd name="connsiteY11" fmla="*/ 57873 h 273529"/>
                      <a:gd name="connsiteX12" fmla="*/ 1192193 w 3831637"/>
                      <a:gd name="connsiteY12" fmla="*/ 69448 h 273529"/>
                      <a:gd name="connsiteX13" fmla="*/ 1238492 w 3831637"/>
                      <a:gd name="connsiteY13" fmla="*/ 81022 h 273529"/>
                      <a:gd name="connsiteX14" fmla="*/ 1273216 w 3831637"/>
                      <a:gd name="connsiteY14" fmla="*/ 92597 h 273529"/>
                      <a:gd name="connsiteX15" fmla="*/ 1342664 w 3831637"/>
                      <a:gd name="connsiteY15" fmla="*/ 104172 h 273529"/>
                      <a:gd name="connsiteX16" fmla="*/ 1388962 w 3831637"/>
                      <a:gd name="connsiteY16" fmla="*/ 115747 h 273529"/>
                      <a:gd name="connsiteX17" fmla="*/ 1504709 w 3831637"/>
                      <a:gd name="connsiteY17" fmla="*/ 138896 h 273529"/>
                      <a:gd name="connsiteX18" fmla="*/ 2083443 w 3831637"/>
                      <a:gd name="connsiteY18" fmla="*/ 127321 h 273529"/>
                      <a:gd name="connsiteX19" fmla="*/ 2338086 w 3831637"/>
                      <a:gd name="connsiteY19" fmla="*/ 81022 h 273529"/>
                      <a:gd name="connsiteX20" fmla="*/ 2384385 w 3831637"/>
                      <a:gd name="connsiteY20" fmla="*/ 69448 h 273529"/>
                      <a:gd name="connsiteX21" fmla="*/ 2419109 w 3831637"/>
                      <a:gd name="connsiteY21" fmla="*/ 57873 h 273529"/>
                      <a:gd name="connsiteX22" fmla="*/ 2511707 w 3831637"/>
                      <a:gd name="connsiteY22" fmla="*/ 34724 h 273529"/>
                      <a:gd name="connsiteX23" fmla="*/ 2639028 w 3831637"/>
                      <a:gd name="connsiteY23" fmla="*/ 0 h 273529"/>
                      <a:gd name="connsiteX24" fmla="*/ 2801074 w 3831637"/>
                      <a:gd name="connsiteY24" fmla="*/ 11574 h 273529"/>
                      <a:gd name="connsiteX25" fmla="*/ 2928395 w 3831637"/>
                      <a:gd name="connsiteY25" fmla="*/ 46298 h 273529"/>
                      <a:gd name="connsiteX26" fmla="*/ 2986269 w 3831637"/>
                      <a:gd name="connsiteY26" fmla="*/ 57873 h 273529"/>
                      <a:gd name="connsiteX27" fmla="*/ 3055717 w 3831637"/>
                      <a:gd name="connsiteY27" fmla="*/ 92597 h 273529"/>
                      <a:gd name="connsiteX28" fmla="*/ 3125165 w 3831637"/>
                      <a:gd name="connsiteY28" fmla="*/ 115747 h 273529"/>
                      <a:gd name="connsiteX29" fmla="*/ 3206188 w 3831637"/>
                      <a:gd name="connsiteY29" fmla="*/ 162045 h 273529"/>
                      <a:gd name="connsiteX30" fmla="*/ 3240912 w 3831637"/>
                      <a:gd name="connsiteY30" fmla="*/ 185195 h 273529"/>
                      <a:gd name="connsiteX31" fmla="*/ 3287211 w 3831637"/>
                      <a:gd name="connsiteY31" fmla="*/ 196769 h 273529"/>
                      <a:gd name="connsiteX32" fmla="*/ 3356659 w 3831637"/>
                      <a:gd name="connsiteY32" fmla="*/ 219919 h 273529"/>
                      <a:gd name="connsiteX33" fmla="*/ 3437681 w 3831637"/>
                      <a:gd name="connsiteY33" fmla="*/ 243068 h 273529"/>
                      <a:gd name="connsiteX34" fmla="*/ 3553428 w 3831637"/>
                      <a:gd name="connsiteY34" fmla="*/ 254643 h 273529"/>
                      <a:gd name="connsiteX35" fmla="*/ 3831221 w 3831637"/>
                      <a:gd name="connsiteY35" fmla="*/ 208344 h 273529"/>
                      <a:gd name="connsiteX36" fmla="*/ 3831221 w 3831637"/>
                      <a:gd name="connsiteY36" fmla="*/ 196769 h 273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831637" h="273529">
                        <a:moveTo>
                          <a:pt x="0" y="150471"/>
                        </a:moveTo>
                        <a:cubicBezTo>
                          <a:pt x="27008" y="154329"/>
                          <a:pt x="53741" y="162045"/>
                          <a:pt x="81023" y="162045"/>
                        </a:cubicBezTo>
                        <a:cubicBezTo>
                          <a:pt x="175660" y="162045"/>
                          <a:pt x="237130" y="151319"/>
                          <a:pt x="324092" y="138896"/>
                        </a:cubicBezTo>
                        <a:lnTo>
                          <a:pt x="462988" y="92597"/>
                        </a:lnTo>
                        <a:lnTo>
                          <a:pt x="497712" y="81022"/>
                        </a:lnTo>
                        <a:lnTo>
                          <a:pt x="532436" y="69448"/>
                        </a:lnTo>
                        <a:cubicBezTo>
                          <a:pt x="547869" y="54015"/>
                          <a:pt x="558029" y="30051"/>
                          <a:pt x="578735" y="23149"/>
                        </a:cubicBezTo>
                        <a:lnTo>
                          <a:pt x="648183" y="0"/>
                        </a:lnTo>
                        <a:cubicBezTo>
                          <a:pt x="744639" y="3858"/>
                          <a:pt x="841217" y="5359"/>
                          <a:pt x="937550" y="11574"/>
                        </a:cubicBezTo>
                        <a:cubicBezTo>
                          <a:pt x="951460" y="12471"/>
                          <a:pt x="1046807" y="30208"/>
                          <a:pt x="1064871" y="34724"/>
                        </a:cubicBezTo>
                        <a:cubicBezTo>
                          <a:pt x="1076707" y="37683"/>
                          <a:pt x="1087759" y="43339"/>
                          <a:pt x="1099595" y="46298"/>
                        </a:cubicBezTo>
                        <a:cubicBezTo>
                          <a:pt x="1118681" y="51069"/>
                          <a:pt x="1138383" y="53101"/>
                          <a:pt x="1157469" y="57873"/>
                        </a:cubicBezTo>
                        <a:cubicBezTo>
                          <a:pt x="1169306" y="60832"/>
                          <a:pt x="1180462" y="66096"/>
                          <a:pt x="1192193" y="69448"/>
                        </a:cubicBezTo>
                        <a:cubicBezTo>
                          <a:pt x="1207489" y="73818"/>
                          <a:pt x="1223196" y="76652"/>
                          <a:pt x="1238492" y="81022"/>
                        </a:cubicBezTo>
                        <a:cubicBezTo>
                          <a:pt x="1250223" y="84374"/>
                          <a:pt x="1261306" y="89950"/>
                          <a:pt x="1273216" y="92597"/>
                        </a:cubicBezTo>
                        <a:cubicBezTo>
                          <a:pt x="1296126" y="97688"/>
                          <a:pt x="1319651" y="99569"/>
                          <a:pt x="1342664" y="104172"/>
                        </a:cubicBezTo>
                        <a:cubicBezTo>
                          <a:pt x="1358263" y="107292"/>
                          <a:pt x="1373363" y="112627"/>
                          <a:pt x="1388962" y="115747"/>
                        </a:cubicBezTo>
                        <a:cubicBezTo>
                          <a:pt x="1530861" y="144126"/>
                          <a:pt x="1397171" y="112010"/>
                          <a:pt x="1504709" y="138896"/>
                        </a:cubicBezTo>
                        <a:cubicBezTo>
                          <a:pt x="1697620" y="135038"/>
                          <a:pt x="1890705" y="136356"/>
                          <a:pt x="2083443" y="127321"/>
                        </a:cubicBezTo>
                        <a:cubicBezTo>
                          <a:pt x="2185543" y="122535"/>
                          <a:pt x="2245873" y="104075"/>
                          <a:pt x="2338086" y="81022"/>
                        </a:cubicBezTo>
                        <a:cubicBezTo>
                          <a:pt x="2353519" y="77164"/>
                          <a:pt x="2369293" y="74479"/>
                          <a:pt x="2384385" y="69448"/>
                        </a:cubicBezTo>
                        <a:cubicBezTo>
                          <a:pt x="2395960" y="65590"/>
                          <a:pt x="2407338" y="61083"/>
                          <a:pt x="2419109" y="57873"/>
                        </a:cubicBezTo>
                        <a:cubicBezTo>
                          <a:pt x="2449804" y="49502"/>
                          <a:pt x="2481524" y="44785"/>
                          <a:pt x="2511707" y="34724"/>
                        </a:cubicBezTo>
                        <a:cubicBezTo>
                          <a:pt x="2599818" y="5353"/>
                          <a:pt x="2557227" y="16359"/>
                          <a:pt x="2639028" y="0"/>
                        </a:cubicBezTo>
                        <a:cubicBezTo>
                          <a:pt x="2693043" y="3858"/>
                          <a:pt x="2747219" y="5905"/>
                          <a:pt x="2801074" y="11574"/>
                        </a:cubicBezTo>
                        <a:cubicBezTo>
                          <a:pt x="2901038" y="22096"/>
                          <a:pt x="2817754" y="24169"/>
                          <a:pt x="2928395" y="46298"/>
                        </a:cubicBezTo>
                        <a:lnTo>
                          <a:pt x="2986269" y="57873"/>
                        </a:lnTo>
                        <a:cubicBezTo>
                          <a:pt x="3009418" y="69448"/>
                          <a:pt x="3031826" y="82642"/>
                          <a:pt x="3055717" y="92597"/>
                        </a:cubicBezTo>
                        <a:cubicBezTo>
                          <a:pt x="3078242" y="101982"/>
                          <a:pt x="3125165" y="115747"/>
                          <a:pt x="3125165" y="115747"/>
                        </a:cubicBezTo>
                        <a:cubicBezTo>
                          <a:pt x="3237126" y="199717"/>
                          <a:pt x="3117808" y="117855"/>
                          <a:pt x="3206188" y="162045"/>
                        </a:cubicBezTo>
                        <a:cubicBezTo>
                          <a:pt x="3218631" y="168266"/>
                          <a:pt x="3228126" y="179715"/>
                          <a:pt x="3240912" y="185195"/>
                        </a:cubicBezTo>
                        <a:cubicBezTo>
                          <a:pt x="3255534" y="191461"/>
                          <a:pt x="3271974" y="192198"/>
                          <a:pt x="3287211" y="196769"/>
                        </a:cubicBezTo>
                        <a:cubicBezTo>
                          <a:pt x="3310584" y="203781"/>
                          <a:pt x="3333510" y="212203"/>
                          <a:pt x="3356659" y="219919"/>
                        </a:cubicBezTo>
                        <a:cubicBezTo>
                          <a:pt x="3381387" y="228162"/>
                          <a:pt x="3412256" y="239436"/>
                          <a:pt x="3437681" y="243068"/>
                        </a:cubicBezTo>
                        <a:cubicBezTo>
                          <a:pt x="3476066" y="248552"/>
                          <a:pt x="3514846" y="250785"/>
                          <a:pt x="3553428" y="254643"/>
                        </a:cubicBezTo>
                        <a:cubicBezTo>
                          <a:pt x="3758851" y="245711"/>
                          <a:pt x="3801582" y="326897"/>
                          <a:pt x="3831221" y="208344"/>
                        </a:cubicBezTo>
                        <a:cubicBezTo>
                          <a:pt x="3832157" y="204601"/>
                          <a:pt x="3831221" y="200627"/>
                          <a:pt x="3831221" y="196769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93967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A670DB-1733-4296-02AD-18AC24DE51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78473" y="2805098"/>
            <a:ext cx="6824217" cy="545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9D3AAA-CF43-E0D7-BEA6-1FEE5B9C80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1041" y="1816274"/>
            <a:ext cx="11298477" cy="701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73CBB1-ABB1-22A1-AA3A-BB8E1CBAE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675" y="561406"/>
            <a:ext cx="3433967" cy="25700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4C92E2-20BE-7321-EEE9-523FDCC1826A}"/>
                  </a:ext>
                </a:extLst>
              </p:cNvPr>
              <p:cNvSpPr txBox="1"/>
              <p:nvPr/>
            </p:nvSpPr>
            <p:spPr>
              <a:xfrm>
                <a:off x="5140712" y="187873"/>
                <a:ext cx="2200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=0.5,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it-IT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med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4C92E2-20BE-7321-EEE9-523FDCC18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712" y="187873"/>
                <a:ext cx="2200667" cy="276999"/>
              </a:xfrm>
              <a:prstGeom prst="rect">
                <a:avLst/>
              </a:prstGeom>
              <a:blipFill>
                <a:blip r:embed="rId3"/>
                <a:stretch>
                  <a:fillRect l="-2299" r="-2299" b="-2608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5B0553-8D9A-406A-D5DF-9CF0CCEC5719}"/>
                  </a:ext>
                </a:extLst>
              </p:cNvPr>
              <p:cNvSpPr txBox="1"/>
              <p:nvPr/>
            </p:nvSpPr>
            <p:spPr>
              <a:xfrm>
                <a:off x="9175949" y="236036"/>
                <a:ext cx="2376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=1.0,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it-IT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med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=0.0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5B0553-8D9A-406A-D5DF-9CF0CCEC5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949" y="236036"/>
                <a:ext cx="2376997" cy="276999"/>
              </a:xfrm>
              <a:prstGeom prst="rect">
                <a:avLst/>
              </a:prstGeom>
              <a:blipFill>
                <a:blip r:embed="rId4"/>
                <a:stretch>
                  <a:fillRect l="-2128" r="-1596" b="-2608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A7683F-0204-7BEB-3AAE-F414C4A228AB}"/>
                  </a:ext>
                </a:extLst>
              </p:cNvPr>
              <p:cNvSpPr txBox="1"/>
              <p:nvPr/>
            </p:nvSpPr>
            <p:spPr>
              <a:xfrm>
                <a:off x="5124324" y="3731840"/>
                <a:ext cx="2376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=0.5,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it-IT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med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A7683F-0204-7BEB-3AAE-F414C4A22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324" y="3731840"/>
                <a:ext cx="2376997" cy="276999"/>
              </a:xfrm>
              <a:prstGeom prst="rect">
                <a:avLst/>
              </a:prstGeom>
              <a:blipFill>
                <a:blip r:embed="rId5"/>
                <a:stretch>
                  <a:fillRect l="-2128" r="-2128" b="-2608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F0C31E-157D-2D88-892B-7910B62B2EA1}"/>
                  </a:ext>
                </a:extLst>
              </p:cNvPr>
              <p:cNvSpPr txBox="1"/>
              <p:nvPr/>
            </p:nvSpPr>
            <p:spPr>
              <a:xfrm>
                <a:off x="9347857" y="3805560"/>
                <a:ext cx="2376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=1.0,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it-IT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med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F0C31E-157D-2D88-892B-7910B62B2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857" y="3805560"/>
                <a:ext cx="2376997" cy="276999"/>
              </a:xfrm>
              <a:prstGeom prst="rect">
                <a:avLst/>
              </a:prstGeom>
              <a:blipFill>
                <a:blip r:embed="rId6"/>
                <a:stretch>
                  <a:fillRect l="-1587" r="-2116" b="-2608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6374C9-47AA-D6DB-0BE1-EFC98AA8B145}"/>
                  </a:ext>
                </a:extLst>
              </p:cNvPr>
              <p:cNvSpPr txBox="1"/>
              <p:nvPr/>
            </p:nvSpPr>
            <p:spPr>
              <a:xfrm>
                <a:off x="924788" y="280121"/>
                <a:ext cx="2072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it-IT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med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6374C9-47AA-D6DB-0BE1-EFC98AA8B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788" y="280121"/>
                <a:ext cx="2072426" cy="276999"/>
              </a:xfrm>
              <a:prstGeom prst="rect">
                <a:avLst/>
              </a:prstGeom>
              <a:blipFill>
                <a:blip r:embed="rId7"/>
                <a:stretch>
                  <a:fillRect l="-1212" r="-606" b="-2727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322698-9C46-E805-3BE7-447B7D7280A0}"/>
                  </a:ext>
                </a:extLst>
              </p:cNvPr>
              <p:cNvSpPr txBox="1"/>
              <p:nvPr/>
            </p:nvSpPr>
            <p:spPr>
              <a:xfrm>
                <a:off x="541935" y="3731840"/>
                <a:ext cx="2376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=0.0,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it-IT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med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322698-9C46-E805-3BE7-447B7D728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35" y="3731840"/>
                <a:ext cx="2376997" cy="276999"/>
              </a:xfrm>
              <a:prstGeom prst="rect">
                <a:avLst/>
              </a:prstGeom>
              <a:blipFill>
                <a:blip r:embed="rId8"/>
                <a:stretch>
                  <a:fillRect l="-2128" r="-2128" b="-2608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002E6B94-1987-AAAC-C942-E882E1635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017" y="557120"/>
            <a:ext cx="3433967" cy="25402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D6A83D1-69B6-B409-361B-45B7D18CCD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6727" y="4272257"/>
            <a:ext cx="3495440" cy="258574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E67DB67-EE91-FD6F-A4A4-39DAEC5861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84606" y="584392"/>
            <a:ext cx="3483964" cy="2577254"/>
          </a:xfrm>
          <a:prstGeom prst="rect">
            <a:avLst/>
          </a:prstGeom>
        </p:spPr>
      </p:pic>
      <p:pic>
        <p:nvPicPr>
          <p:cNvPr id="32" name="Picture 31" descr="A graph with a red line&#10;&#10;Description automatically generated">
            <a:extLst>
              <a:ext uri="{FF2B5EF4-FFF2-40B4-BE49-F238E27FC236}">
                <a16:creationId xmlns:a16="http://schemas.microsoft.com/office/drawing/2014/main" id="{08481AAE-4998-E897-12D5-BB21C8A23D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0735" y="4082559"/>
            <a:ext cx="3495439" cy="258574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3BFCE74-9768-35FD-A553-99F647E6BC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07674" y="4105295"/>
            <a:ext cx="3433967" cy="254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94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ketchyVTI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</TotalTime>
  <Words>417</Words>
  <Application>Microsoft Macintosh PowerPoint</Application>
  <PresentationFormat>Widescreen</PresentationFormat>
  <Paragraphs>57</Paragraphs>
  <Slides>12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Cambria Math</vt:lpstr>
      <vt:lpstr>Menlo</vt:lpstr>
      <vt:lpstr>Modern Love</vt:lpstr>
      <vt:lpstr>The Hand</vt:lpstr>
      <vt:lpstr>SketchyVTI</vt:lpstr>
      <vt:lpstr>Gruppo 3</vt:lpstr>
      <vt:lpstr>Deffuant Model</vt:lpstr>
      <vt:lpstr>Algorithmic Bias</vt:lpstr>
      <vt:lpstr>Algorithmic Bias</vt:lpstr>
      <vt:lpstr>Algorithmic Bias</vt:lpstr>
      <vt:lpstr>Algorithmic Bias</vt:lpstr>
      <vt:lpstr>Algorithmic Bias with MEDIAS</vt:lpstr>
      <vt:lpstr>Algorithmic Bias with MEDIAS</vt:lpstr>
      <vt:lpstr>PowerPoint Presentation</vt:lpstr>
      <vt:lpstr>Algorithmic Bias with MEDIAS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Gruppo 3</dc:title>
  <dc:creator>Andrea Alessandrelli</dc:creator>
  <cp:lastModifiedBy>Andrea Alessandrelli</cp:lastModifiedBy>
  <cp:revision>3</cp:revision>
  <dcterms:created xsi:type="dcterms:W3CDTF">2024-06-26T16:05:47Z</dcterms:created>
  <dcterms:modified xsi:type="dcterms:W3CDTF">2024-06-26T22:52:43Z</dcterms:modified>
</cp:coreProperties>
</file>